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79" r:id="rId4"/>
    <p:sldId id="259" r:id="rId5"/>
    <p:sldId id="261" r:id="rId6"/>
    <p:sldId id="266" r:id="rId7"/>
    <p:sldId id="273" r:id="rId8"/>
    <p:sldId id="260" r:id="rId9"/>
    <p:sldId id="263" r:id="rId10"/>
    <p:sldId id="276" r:id="rId11"/>
    <p:sldId id="278" r:id="rId12"/>
    <p:sldId id="265" r:id="rId13"/>
    <p:sldId id="274" r:id="rId14"/>
  </p:sldIdLst>
  <p:sldSz cx="18288000" cy="10287000"/>
  <p:notesSz cx="6858000" cy="9144000"/>
  <p:embeddedFontLst>
    <p:embeddedFont>
      <p:font typeface="Aileron" panose="020B0604020202020204" charset="0"/>
      <p:regular r:id="rId16"/>
    </p:embeddedFont>
    <p:embeddedFont>
      <p:font typeface="Aileron Bold" panose="020B0604020202020204" charset="0"/>
      <p:regular r:id="rId17"/>
    </p:embeddedFont>
    <p:embeddedFont>
      <p:font typeface="Aileron Heavy" panose="020B0604020202020204" charset="0"/>
      <p:regular r:id="rId18"/>
    </p:embeddedFont>
    <p:embeddedFont>
      <p:font typeface="Aileron Ultra-Bold" panose="020B0604020202020204" charset="0"/>
      <p:regular r:id="rId19"/>
    </p:embeddedFont>
    <p:embeddedFont>
      <p:font typeface="Akzidenz-Grotesk Heavy" panose="020B0604020202020204" charset="0"/>
      <p:regular r:id="rId20"/>
    </p:embeddedFont>
    <p:embeddedFont>
      <p:font typeface="Barlow Condensed Heavy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737053-B37A-9E61-E418-56CC5716A955}" name="Amidu Ibrahim-Tanko" initials="AI" userId="S::AIbrahim-Tanko@star-ghana.org::afa12f44-4c10-4ac6-8335-b37f7bb6255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66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05407E-F115-4EA5-9618-A3BE59750ABB}" type="datetimeFigureOut">
              <a:rPr lang="en-GH" smtClean="0"/>
              <a:t>20/06/2025</a:t>
            </a:fld>
            <a:endParaRPr lang="en-G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0865D-8F57-4FFA-98CB-EBFB5E55F733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1927600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0865D-8F57-4FFA-98CB-EBFB5E55F733}" type="slidenum">
              <a:rPr lang="en-GH" smtClean="0"/>
              <a:t>9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309775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249CC-9060-321C-6E83-CC65BD4BA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592E47-C25C-DA85-E04D-F80096479D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1AA3AA-A7EC-08EE-1646-5E11ECE258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C9331-F39A-A803-6235-32C6F7ADE2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0865D-8F57-4FFA-98CB-EBFB5E55F733}" type="slidenum">
              <a:rPr lang="en-GH" smtClean="0"/>
              <a:t>10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1498362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1F090-026E-D12C-9BDE-7781AA795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344104-81E6-9102-75E3-7D137EC33F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E16720-AAAD-E799-2EF8-441B11499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AF261-59DF-EED4-3ED7-73F8EFED9A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0865D-8F57-4FFA-98CB-EBFB5E55F733}" type="slidenum">
              <a:rPr lang="en-GH" smtClean="0"/>
              <a:t>11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2091812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.jpe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.svg"/><Relationship Id="rId7" Type="http://schemas.openxmlformats.org/officeDocument/2006/relationships/image" Target="../media/image3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219186" y="3388110"/>
            <a:ext cx="1209062" cy="4429092"/>
            <a:chOff x="0" y="0"/>
            <a:chExt cx="683291" cy="1208427"/>
          </a:xfrm>
          <a:solidFill>
            <a:srgbClr val="00B0F0"/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683291" cy="1208427"/>
            </a:xfrm>
            <a:custGeom>
              <a:avLst/>
              <a:gdLst/>
              <a:ahLst/>
              <a:cxnLst/>
              <a:rect l="l" t="t" r="r" b="b"/>
              <a:pathLst>
                <a:path w="683291" h="1208427">
                  <a:moveTo>
                    <a:pt x="152190" y="0"/>
                  </a:moveTo>
                  <a:lnTo>
                    <a:pt x="531100" y="0"/>
                  </a:lnTo>
                  <a:cubicBezTo>
                    <a:pt x="571464" y="0"/>
                    <a:pt x="610174" y="16034"/>
                    <a:pt x="638715" y="44576"/>
                  </a:cubicBezTo>
                  <a:cubicBezTo>
                    <a:pt x="667256" y="73117"/>
                    <a:pt x="683291" y="111827"/>
                    <a:pt x="683291" y="152190"/>
                  </a:cubicBezTo>
                  <a:lnTo>
                    <a:pt x="683291" y="1056237"/>
                  </a:lnTo>
                  <a:cubicBezTo>
                    <a:pt x="683291" y="1096600"/>
                    <a:pt x="667256" y="1135310"/>
                    <a:pt x="638715" y="1163852"/>
                  </a:cubicBezTo>
                  <a:cubicBezTo>
                    <a:pt x="610174" y="1192393"/>
                    <a:pt x="571464" y="1208427"/>
                    <a:pt x="531100" y="1208427"/>
                  </a:cubicBezTo>
                  <a:lnTo>
                    <a:pt x="152190" y="1208427"/>
                  </a:lnTo>
                  <a:cubicBezTo>
                    <a:pt x="111827" y="1208427"/>
                    <a:pt x="73117" y="1192393"/>
                    <a:pt x="44576" y="1163852"/>
                  </a:cubicBezTo>
                  <a:cubicBezTo>
                    <a:pt x="16034" y="1135310"/>
                    <a:pt x="0" y="1096600"/>
                    <a:pt x="0" y="1056237"/>
                  </a:cubicBezTo>
                  <a:lnTo>
                    <a:pt x="0" y="152190"/>
                  </a:lnTo>
                  <a:cubicBezTo>
                    <a:pt x="0" y="111827"/>
                    <a:pt x="16034" y="73117"/>
                    <a:pt x="44576" y="44576"/>
                  </a:cubicBezTo>
                  <a:cubicBezTo>
                    <a:pt x="73117" y="16034"/>
                    <a:pt x="111827" y="0"/>
                    <a:pt x="15219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683291" cy="125605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3731511" y="1434222"/>
            <a:ext cx="305535" cy="302202"/>
          </a:xfrm>
          <a:custGeom>
            <a:avLst/>
            <a:gdLst/>
            <a:ahLst/>
            <a:cxnLst/>
            <a:rect l="l" t="t" r="r" b="b"/>
            <a:pathLst>
              <a:path w="305535" h="302202">
                <a:moveTo>
                  <a:pt x="0" y="0"/>
                </a:moveTo>
                <a:lnTo>
                  <a:pt x="305535" y="0"/>
                </a:lnTo>
                <a:lnTo>
                  <a:pt x="305535" y="302203"/>
                </a:lnTo>
                <a:lnTo>
                  <a:pt x="0" y="3022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15" name="TextBox 15"/>
          <p:cNvSpPr txBox="1"/>
          <p:nvPr/>
        </p:nvSpPr>
        <p:spPr>
          <a:xfrm>
            <a:off x="1610042" y="3053166"/>
            <a:ext cx="7741721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0" b="1" dirty="0">
                <a:solidFill>
                  <a:srgbClr val="0E2F5F"/>
                </a:solidFill>
                <a:latin typeface="Barlow Condensed Heavy"/>
                <a:ea typeface="Barlow Condensed Heavy"/>
                <a:cs typeface="Barlow Condensed Heavy"/>
                <a:sym typeface="Barlow Condensed Heavy"/>
              </a:rPr>
              <a:t>THE IMPACT OF USAID FUNDING CUTS ON GHANAIAN CSOs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84278" y="9569411"/>
            <a:ext cx="4403722" cy="6398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40"/>
              </a:lnSpc>
            </a:pPr>
            <a:r>
              <a:rPr lang="en-US" sz="4000" b="1" dirty="0">
                <a:solidFill>
                  <a:srgbClr val="021828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         June 2025</a:t>
            </a:r>
          </a:p>
        </p:txBody>
      </p:sp>
      <p:pic>
        <p:nvPicPr>
          <p:cNvPr id="20" name="Picture 1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A7E4514-AB66-6263-E0DE-AF482319F52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0421" y="109482"/>
            <a:ext cx="7218779" cy="2184309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5803EB4-BB74-657C-5E0C-A6CC550A3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3418189"/>
            <a:ext cx="9228221" cy="531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7315200" y="2858093"/>
            <a:ext cx="9700973" cy="1213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endParaRPr lang="en-US" sz="2800" b="1" dirty="0">
              <a:solidFill>
                <a:srgbClr val="021828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ct val="150000"/>
              </a:lnSpc>
            </a:pPr>
            <a:endParaRPr lang="en-US" sz="2800" b="1" dirty="0">
              <a:solidFill>
                <a:srgbClr val="021828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807375" y="1115717"/>
            <a:ext cx="9567710" cy="940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19"/>
              </a:lnSpc>
            </a:pPr>
            <a:r>
              <a:rPr lang="en-US" sz="5999" b="1" dirty="0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Presentation Outline</a:t>
            </a:r>
          </a:p>
        </p:txBody>
      </p:sp>
      <p:pic>
        <p:nvPicPr>
          <p:cNvPr id="17" name="Picture 16" descr="Graphical user interface, text">
            <a:extLst>
              <a:ext uri="{FF2B5EF4-FFF2-40B4-BE49-F238E27FC236}">
                <a16:creationId xmlns:a16="http://schemas.microsoft.com/office/drawing/2014/main" id="{4555B665-CEF6-9518-3F5E-1ACEFA5542D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3194" y="9029700"/>
            <a:ext cx="4376890" cy="1066800"/>
          </a:xfrm>
          <a:prstGeom prst="rect">
            <a:avLst/>
          </a:prstGeom>
          <a:noFill/>
          <a:ln>
            <a:noFill/>
            <a:prstDash/>
          </a:ln>
        </p:spPr>
      </p:pic>
      <p:grpSp>
        <p:nvGrpSpPr>
          <p:cNvPr id="2" name="Group 8">
            <a:extLst>
              <a:ext uri="{FF2B5EF4-FFF2-40B4-BE49-F238E27FC236}">
                <a16:creationId xmlns:a16="http://schemas.microsoft.com/office/drawing/2014/main" id="{ADE69C4D-012B-FA63-05BF-CD536849FC10}"/>
              </a:ext>
            </a:extLst>
          </p:cNvPr>
          <p:cNvGrpSpPr/>
          <p:nvPr/>
        </p:nvGrpSpPr>
        <p:grpSpPr>
          <a:xfrm>
            <a:off x="2895600" y="2749882"/>
            <a:ext cx="8000999" cy="846527"/>
            <a:chOff x="0" y="-47625"/>
            <a:chExt cx="1295215" cy="22295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6540E990-5194-BFC5-C5FF-184BD4FEF386}"/>
                </a:ext>
              </a:extLst>
            </p:cNvPr>
            <p:cNvSpPr/>
            <p:nvPr/>
          </p:nvSpPr>
          <p:spPr>
            <a:xfrm>
              <a:off x="0" y="0"/>
              <a:ext cx="1295215" cy="175329"/>
            </a:xfrm>
            <a:custGeom>
              <a:avLst/>
              <a:gdLst/>
              <a:ahLst/>
              <a:cxnLst/>
              <a:rect l="l" t="t" r="r" b="b"/>
              <a:pathLst>
                <a:path w="1295215" h="175329">
                  <a:moveTo>
                    <a:pt x="80288" y="0"/>
                  </a:moveTo>
                  <a:lnTo>
                    <a:pt x="1214927" y="0"/>
                  </a:lnTo>
                  <a:cubicBezTo>
                    <a:pt x="1236221" y="0"/>
                    <a:pt x="1256642" y="8459"/>
                    <a:pt x="1271699" y="23516"/>
                  </a:cubicBezTo>
                  <a:cubicBezTo>
                    <a:pt x="1286756" y="38573"/>
                    <a:pt x="1295215" y="58994"/>
                    <a:pt x="1295215" y="80288"/>
                  </a:cubicBezTo>
                  <a:lnTo>
                    <a:pt x="1295215" y="95041"/>
                  </a:lnTo>
                  <a:cubicBezTo>
                    <a:pt x="1295215" y="116334"/>
                    <a:pt x="1286756" y="136756"/>
                    <a:pt x="1271699" y="151813"/>
                  </a:cubicBezTo>
                  <a:cubicBezTo>
                    <a:pt x="1256642" y="166870"/>
                    <a:pt x="1236221" y="175329"/>
                    <a:pt x="1214927" y="175329"/>
                  </a:cubicBezTo>
                  <a:lnTo>
                    <a:pt x="80288" y="175329"/>
                  </a:lnTo>
                  <a:cubicBezTo>
                    <a:pt x="58994" y="175329"/>
                    <a:pt x="38573" y="166870"/>
                    <a:pt x="23516" y="151813"/>
                  </a:cubicBezTo>
                  <a:cubicBezTo>
                    <a:pt x="8459" y="136756"/>
                    <a:pt x="0" y="116334"/>
                    <a:pt x="0" y="95041"/>
                  </a:cubicBezTo>
                  <a:lnTo>
                    <a:pt x="0" y="80288"/>
                  </a:lnTo>
                  <a:cubicBezTo>
                    <a:pt x="0" y="58994"/>
                    <a:pt x="8459" y="38573"/>
                    <a:pt x="23516" y="23516"/>
                  </a:cubicBezTo>
                  <a:cubicBezTo>
                    <a:pt x="38573" y="8459"/>
                    <a:pt x="58994" y="0"/>
                    <a:pt x="8028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H" dirty="0"/>
            </a:p>
          </p:txBody>
        </p: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8A5C82FA-0939-7070-3119-7EEBEAE9B956}"/>
                </a:ext>
              </a:extLst>
            </p:cNvPr>
            <p:cNvSpPr txBox="1"/>
            <p:nvPr/>
          </p:nvSpPr>
          <p:spPr>
            <a:xfrm>
              <a:off x="0" y="-47625"/>
              <a:ext cx="1295215" cy="22295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>
                <a:lnSpc>
                  <a:spcPts val="2800"/>
                </a:lnSpc>
              </a:pPr>
              <a:r>
                <a:rPr lang="en-US" sz="3200" b="1" dirty="0">
                  <a:latin typeface="Aileron Ultra-Bold"/>
                  <a:ea typeface="Aileron Ultra-Bold"/>
                  <a:cs typeface="Aileron Ultra-Bold"/>
                  <a:sym typeface="Aileron Ultra-Bold"/>
                </a:rPr>
                <a:t>Introduction</a:t>
              </a:r>
              <a:endParaRPr sz="3000" dirty="0"/>
            </a:p>
          </p:txBody>
        </p:sp>
      </p:grpSp>
      <p:sp>
        <p:nvSpPr>
          <p:cNvPr id="13" name="Freeform 11">
            <a:extLst>
              <a:ext uri="{FF2B5EF4-FFF2-40B4-BE49-F238E27FC236}">
                <a16:creationId xmlns:a16="http://schemas.microsoft.com/office/drawing/2014/main" id="{58057C95-972D-FDA1-1C26-4C59A394A1A3}"/>
              </a:ext>
            </a:extLst>
          </p:cNvPr>
          <p:cNvSpPr/>
          <p:nvPr/>
        </p:nvSpPr>
        <p:spPr>
          <a:xfrm>
            <a:off x="2141676" y="2852610"/>
            <a:ext cx="665701" cy="665701"/>
          </a:xfrm>
          <a:custGeom>
            <a:avLst/>
            <a:gdLst/>
            <a:ahLst/>
            <a:cxnLst/>
            <a:rect l="l" t="t" r="r" b="b"/>
            <a:pathLst>
              <a:path w="665701" h="665701">
                <a:moveTo>
                  <a:pt x="0" y="0"/>
                </a:moveTo>
                <a:lnTo>
                  <a:pt x="665701" y="0"/>
                </a:lnTo>
                <a:lnTo>
                  <a:pt x="665701" y="665700"/>
                </a:lnTo>
                <a:lnTo>
                  <a:pt x="0" y="665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582ECB44-065F-72AC-B6A2-AEB6738A995F}"/>
              </a:ext>
            </a:extLst>
          </p:cNvPr>
          <p:cNvGrpSpPr/>
          <p:nvPr/>
        </p:nvGrpSpPr>
        <p:grpSpPr>
          <a:xfrm>
            <a:off x="2911929" y="4055616"/>
            <a:ext cx="8000999" cy="846527"/>
            <a:chOff x="0" y="-47625"/>
            <a:chExt cx="1295215" cy="22295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E6FE5F6D-484D-DBA0-A368-5F58E3E88196}"/>
                </a:ext>
              </a:extLst>
            </p:cNvPr>
            <p:cNvSpPr/>
            <p:nvPr/>
          </p:nvSpPr>
          <p:spPr>
            <a:xfrm>
              <a:off x="0" y="0"/>
              <a:ext cx="1295215" cy="175329"/>
            </a:xfrm>
            <a:custGeom>
              <a:avLst/>
              <a:gdLst/>
              <a:ahLst/>
              <a:cxnLst/>
              <a:rect l="l" t="t" r="r" b="b"/>
              <a:pathLst>
                <a:path w="1295215" h="175329">
                  <a:moveTo>
                    <a:pt x="80288" y="0"/>
                  </a:moveTo>
                  <a:lnTo>
                    <a:pt x="1214927" y="0"/>
                  </a:lnTo>
                  <a:cubicBezTo>
                    <a:pt x="1236221" y="0"/>
                    <a:pt x="1256642" y="8459"/>
                    <a:pt x="1271699" y="23516"/>
                  </a:cubicBezTo>
                  <a:cubicBezTo>
                    <a:pt x="1286756" y="38573"/>
                    <a:pt x="1295215" y="58994"/>
                    <a:pt x="1295215" y="80288"/>
                  </a:cubicBezTo>
                  <a:lnTo>
                    <a:pt x="1295215" y="95041"/>
                  </a:lnTo>
                  <a:cubicBezTo>
                    <a:pt x="1295215" y="116334"/>
                    <a:pt x="1286756" y="136756"/>
                    <a:pt x="1271699" y="151813"/>
                  </a:cubicBezTo>
                  <a:cubicBezTo>
                    <a:pt x="1256642" y="166870"/>
                    <a:pt x="1236221" y="175329"/>
                    <a:pt x="1214927" y="175329"/>
                  </a:cubicBezTo>
                  <a:lnTo>
                    <a:pt x="80288" y="175329"/>
                  </a:lnTo>
                  <a:cubicBezTo>
                    <a:pt x="58994" y="175329"/>
                    <a:pt x="38573" y="166870"/>
                    <a:pt x="23516" y="151813"/>
                  </a:cubicBezTo>
                  <a:cubicBezTo>
                    <a:pt x="8459" y="136756"/>
                    <a:pt x="0" y="116334"/>
                    <a:pt x="0" y="95041"/>
                  </a:cubicBezTo>
                  <a:lnTo>
                    <a:pt x="0" y="80288"/>
                  </a:lnTo>
                  <a:cubicBezTo>
                    <a:pt x="0" y="58994"/>
                    <a:pt x="8459" y="38573"/>
                    <a:pt x="23516" y="23516"/>
                  </a:cubicBezTo>
                  <a:cubicBezTo>
                    <a:pt x="38573" y="8459"/>
                    <a:pt x="58994" y="0"/>
                    <a:pt x="8028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H" dirty="0"/>
            </a:p>
          </p:txBody>
        </p:sp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50FE36AF-E390-3C4B-C972-37AC82CD3DB1}"/>
                </a:ext>
              </a:extLst>
            </p:cNvPr>
            <p:cNvSpPr txBox="1"/>
            <p:nvPr/>
          </p:nvSpPr>
          <p:spPr>
            <a:xfrm>
              <a:off x="0" y="-47625"/>
              <a:ext cx="1295215" cy="22295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>
                <a:lnSpc>
                  <a:spcPts val="2800"/>
                </a:lnSpc>
              </a:pPr>
              <a:endParaRPr lang="en-US" sz="3000" b="1" dirty="0"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>
                <a:lnSpc>
                  <a:spcPts val="2800"/>
                </a:lnSpc>
              </a:pPr>
              <a:r>
                <a:rPr lang="en-US" sz="3000" b="1" dirty="0">
                  <a:latin typeface="Aileron Ultra-Bold"/>
                  <a:ea typeface="Aileron Ultra-Bold"/>
                  <a:cs typeface="Aileron Ultra-Bold"/>
                  <a:sym typeface="Aileron Ultra-Bold"/>
                </a:rPr>
                <a:t>Background Data of Respondents (CSOs)</a:t>
              </a:r>
              <a:endParaRPr lang="en-US" sz="3000" dirty="0"/>
            </a:p>
            <a:p>
              <a:pPr>
                <a:lnSpc>
                  <a:spcPts val="2800"/>
                </a:lnSpc>
              </a:pPr>
              <a:endParaRPr sz="3000" dirty="0"/>
            </a:p>
          </p:txBody>
        </p:sp>
      </p:grpSp>
      <p:grpSp>
        <p:nvGrpSpPr>
          <p:cNvPr id="20" name="Group 8">
            <a:extLst>
              <a:ext uri="{FF2B5EF4-FFF2-40B4-BE49-F238E27FC236}">
                <a16:creationId xmlns:a16="http://schemas.microsoft.com/office/drawing/2014/main" id="{178060FF-524E-1848-F5E9-22653B32D07E}"/>
              </a:ext>
            </a:extLst>
          </p:cNvPr>
          <p:cNvGrpSpPr/>
          <p:nvPr/>
        </p:nvGrpSpPr>
        <p:grpSpPr>
          <a:xfrm>
            <a:off x="2895599" y="5592226"/>
            <a:ext cx="8000999" cy="665701"/>
            <a:chOff x="0" y="0"/>
            <a:chExt cx="1295215" cy="17532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CCC8EF40-6375-26BE-CDB5-59224F5C0060}"/>
                </a:ext>
              </a:extLst>
            </p:cNvPr>
            <p:cNvSpPr/>
            <p:nvPr/>
          </p:nvSpPr>
          <p:spPr>
            <a:xfrm>
              <a:off x="0" y="0"/>
              <a:ext cx="1295215" cy="175329"/>
            </a:xfrm>
            <a:custGeom>
              <a:avLst/>
              <a:gdLst/>
              <a:ahLst/>
              <a:cxnLst/>
              <a:rect l="l" t="t" r="r" b="b"/>
              <a:pathLst>
                <a:path w="1295215" h="175329">
                  <a:moveTo>
                    <a:pt x="80288" y="0"/>
                  </a:moveTo>
                  <a:lnTo>
                    <a:pt x="1214927" y="0"/>
                  </a:lnTo>
                  <a:cubicBezTo>
                    <a:pt x="1236221" y="0"/>
                    <a:pt x="1256642" y="8459"/>
                    <a:pt x="1271699" y="23516"/>
                  </a:cubicBezTo>
                  <a:cubicBezTo>
                    <a:pt x="1286756" y="38573"/>
                    <a:pt x="1295215" y="58994"/>
                    <a:pt x="1295215" y="80288"/>
                  </a:cubicBezTo>
                  <a:lnTo>
                    <a:pt x="1295215" y="95041"/>
                  </a:lnTo>
                  <a:cubicBezTo>
                    <a:pt x="1295215" y="116334"/>
                    <a:pt x="1286756" y="136756"/>
                    <a:pt x="1271699" y="151813"/>
                  </a:cubicBezTo>
                  <a:cubicBezTo>
                    <a:pt x="1256642" y="166870"/>
                    <a:pt x="1236221" y="175329"/>
                    <a:pt x="1214927" y="175329"/>
                  </a:cubicBezTo>
                  <a:lnTo>
                    <a:pt x="80288" y="175329"/>
                  </a:lnTo>
                  <a:cubicBezTo>
                    <a:pt x="58994" y="175329"/>
                    <a:pt x="38573" y="166870"/>
                    <a:pt x="23516" y="151813"/>
                  </a:cubicBezTo>
                  <a:cubicBezTo>
                    <a:pt x="8459" y="136756"/>
                    <a:pt x="0" y="116334"/>
                    <a:pt x="0" y="95041"/>
                  </a:cubicBezTo>
                  <a:lnTo>
                    <a:pt x="0" y="80288"/>
                  </a:lnTo>
                  <a:cubicBezTo>
                    <a:pt x="0" y="58994"/>
                    <a:pt x="8459" y="38573"/>
                    <a:pt x="23516" y="23516"/>
                  </a:cubicBezTo>
                  <a:cubicBezTo>
                    <a:pt x="38573" y="8459"/>
                    <a:pt x="58994" y="0"/>
                    <a:pt x="8028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H" dirty="0"/>
            </a:p>
          </p:txBody>
        </p:sp>
        <p:sp>
          <p:nvSpPr>
            <p:cNvPr id="22" name="TextBox 10">
              <a:extLst>
                <a:ext uri="{FF2B5EF4-FFF2-40B4-BE49-F238E27FC236}">
                  <a16:creationId xmlns:a16="http://schemas.microsoft.com/office/drawing/2014/main" id="{22194EF0-DCFE-E592-A55C-A5B867BE90F6}"/>
                </a:ext>
              </a:extLst>
            </p:cNvPr>
            <p:cNvSpPr txBox="1"/>
            <p:nvPr/>
          </p:nvSpPr>
          <p:spPr>
            <a:xfrm>
              <a:off x="0" y="-47625"/>
              <a:ext cx="1295215" cy="22295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>
                <a:lnSpc>
                  <a:spcPts val="2800"/>
                </a:lnSpc>
              </a:pPr>
              <a:endParaRPr lang="en-US" sz="1800" b="1" dirty="0"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>
                <a:lnSpc>
                  <a:spcPts val="2800"/>
                </a:lnSpc>
              </a:pPr>
              <a:r>
                <a:rPr lang="en-US" sz="3000" b="1" dirty="0">
                  <a:latin typeface="Aileron Ultra-Bold"/>
                  <a:ea typeface="Aileron Ultra-Bold"/>
                  <a:cs typeface="Aileron Ultra-Bold"/>
                  <a:sym typeface="Aileron Ultra-Bold"/>
                </a:rPr>
                <a:t>Key Findings</a:t>
              </a:r>
              <a:endParaRPr lang="en-US" sz="1800" dirty="0"/>
            </a:p>
            <a:p>
              <a:pPr algn="ctr">
                <a:lnSpc>
                  <a:spcPts val="2800"/>
                </a:lnSpc>
              </a:pPr>
              <a:endParaRPr dirty="0"/>
            </a:p>
          </p:txBody>
        </p:sp>
      </p:grpSp>
      <p:grpSp>
        <p:nvGrpSpPr>
          <p:cNvPr id="23" name="Group 8">
            <a:extLst>
              <a:ext uri="{FF2B5EF4-FFF2-40B4-BE49-F238E27FC236}">
                <a16:creationId xmlns:a16="http://schemas.microsoft.com/office/drawing/2014/main" id="{94169B70-2AE7-4071-2057-15DCB1F996A4}"/>
              </a:ext>
            </a:extLst>
          </p:cNvPr>
          <p:cNvGrpSpPr/>
          <p:nvPr/>
        </p:nvGrpSpPr>
        <p:grpSpPr>
          <a:xfrm>
            <a:off x="2895599" y="6977924"/>
            <a:ext cx="8000999" cy="665701"/>
            <a:chOff x="0" y="0"/>
            <a:chExt cx="1295215" cy="17532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886A955E-E79D-8397-EF32-CB857000C996}"/>
                </a:ext>
              </a:extLst>
            </p:cNvPr>
            <p:cNvSpPr/>
            <p:nvPr/>
          </p:nvSpPr>
          <p:spPr>
            <a:xfrm>
              <a:off x="0" y="0"/>
              <a:ext cx="1295215" cy="175329"/>
            </a:xfrm>
            <a:custGeom>
              <a:avLst/>
              <a:gdLst/>
              <a:ahLst/>
              <a:cxnLst/>
              <a:rect l="l" t="t" r="r" b="b"/>
              <a:pathLst>
                <a:path w="1295215" h="175329">
                  <a:moveTo>
                    <a:pt x="80288" y="0"/>
                  </a:moveTo>
                  <a:lnTo>
                    <a:pt x="1214927" y="0"/>
                  </a:lnTo>
                  <a:cubicBezTo>
                    <a:pt x="1236221" y="0"/>
                    <a:pt x="1256642" y="8459"/>
                    <a:pt x="1271699" y="23516"/>
                  </a:cubicBezTo>
                  <a:cubicBezTo>
                    <a:pt x="1286756" y="38573"/>
                    <a:pt x="1295215" y="58994"/>
                    <a:pt x="1295215" y="80288"/>
                  </a:cubicBezTo>
                  <a:lnTo>
                    <a:pt x="1295215" y="95041"/>
                  </a:lnTo>
                  <a:cubicBezTo>
                    <a:pt x="1295215" y="116334"/>
                    <a:pt x="1286756" y="136756"/>
                    <a:pt x="1271699" y="151813"/>
                  </a:cubicBezTo>
                  <a:cubicBezTo>
                    <a:pt x="1256642" y="166870"/>
                    <a:pt x="1236221" y="175329"/>
                    <a:pt x="1214927" y="175329"/>
                  </a:cubicBezTo>
                  <a:lnTo>
                    <a:pt x="80288" y="175329"/>
                  </a:lnTo>
                  <a:cubicBezTo>
                    <a:pt x="58994" y="175329"/>
                    <a:pt x="38573" y="166870"/>
                    <a:pt x="23516" y="151813"/>
                  </a:cubicBezTo>
                  <a:cubicBezTo>
                    <a:pt x="8459" y="136756"/>
                    <a:pt x="0" y="116334"/>
                    <a:pt x="0" y="95041"/>
                  </a:cubicBezTo>
                  <a:lnTo>
                    <a:pt x="0" y="80288"/>
                  </a:lnTo>
                  <a:cubicBezTo>
                    <a:pt x="0" y="58994"/>
                    <a:pt x="8459" y="38573"/>
                    <a:pt x="23516" y="23516"/>
                  </a:cubicBezTo>
                  <a:cubicBezTo>
                    <a:pt x="38573" y="8459"/>
                    <a:pt x="58994" y="0"/>
                    <a:pt x="8028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H" dirty="0"/>
            </a:p>
          </p:txBody>
        </p:sp>
        <p:sp>
          <p:nvSpPr>
            <p:cNvPr id="25" name="TextBox 10">
              <a:extLst>
                <a:ext uri="{FF2B5EF4-FFF2-40B4-BE49-F238E27FC236}">
                  <a16:creationId xmlns:a16="http://schemas.microsoft.com/office/drawing/2014/main" id="{AF5C5255-F87A-4227-E90A-D0D996A60FD5}"/>
                </a:ext>
              </a:extLst>
            </p:cNvPr>
            <p:cNvSpPr txBox="1"/>
            <p:nvPr/>
          </p:nvSpPr>
          <p:spPr>
            <a:xfrm>
              <a:off x="0" y="-47625"/>
              <a:ext cx="1295215" cy="22295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>
                <a:lnSpc>
                  <a:spcPts val="2800"/>
                </a:lnSpc>
              </a:pPr>
              <a:endParaRPr lang="en-US" sz="1800" b="1" dirty="0"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>
                <a:lnSpc>
                  <a:spcPts val="2800"/>
                </a:lnSpc>
              </a:pPr>
              <a:r>
                <a:rPr lang="en-US" sz="3000" b="1" dirty="0">
                  <a:latin typeface="Aileron Ultra-Bold"/>
                  <a:ea typeface="Aileron Ultra-Bold"/>
                  <a:cs typeface="Aileron Ultra-Bold"/>
                  <a:sym typeface="Aileron Ultra-Bold"/>
                </a:rPr>
                <a:t>Key Recommendations</a:t>
              </a:r>
              <a:endParaRPr lang="en-US" sz="1800" dirty="0"/>
            </a:p>
            <a:p>
              <a:pPr algn="ctr">
                <a:lnSpc>
                  <a:spcPts val="2800"/>
                </a:lnSpc>
              </a:pPr>
              <a:endParaRPr dirty="0"/>
            </a:p>
          </p:txBody>
        </p:sp>
      </p:grpSp>
      <p:grpSp>
        <p:nvGrpSpPr>
          <p:cNvPr id="26" name="Group 8">
            <a:extLst>
              <a:ext uri="{FF2B5EF4-FFF2-40B4-BE49-F238E27FC236}">
                <a16:creationId xmlns:a16="http://schemas.microsoft.com/office/drawing/2014/main" id="{6813D711-1515-0A75-382A-ABBBC2C1A515}"/>
              </a:ext>
            </a:extLst>
          </p:cNvPr>
          <p:cNvGrpSpPr/>
          <p:nvPr/>
        </p:nvGrpSpPr>
        <p:grpSpPr>
          <a:xfrm>
            <a:off x="2911929" y="8302079"/>
            <a:ext cx="8000999" cy="665701"/>
            <a:chOff x="0" y="0"/>
            <a:chExt cx="1295215" cy="17532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01255FDE-ABF0-46BC-2A90-087BE1BC0A61}"/>
                </a:ext>
              </a:extLst>
            </p:cNvPr>
            <p:cNvSpPr/>
            <p:nvPr/>
          </p:nvSpPr>
          <p:spPr>
            <a:xfrm>
              <a:off x="0" y="0"/>
              <a:ext cx="1295215" cy="175329"/>
            </a:xfrm>
            <a:custGeom>
              <a:avLst/>
              <a:gdLst/>
              <a:ahLst/>
              <a:cxnLst/>
              <a:rect l="l" t="t" r="r" b="b"/>
              <a:pathLst>
                <a:path w="1295215" h="175329">
                  <a:moveTo>
                    <a:pt x="80288" y="0"/>
                  </a:moveTo>
                  <a:lnTo>
                    <a:pt x="1214927" y="0"/>
                  </a:lnTo>
                  <a:cubicBezTo>
                    <a:pt x="1236221" y="0"/>
                    <a:pt x="1256642" y="8459"/>
                    <a:pt x="1271699" y="23516"/>
                  </a:cubicBezTo>
                  <a:cubicBezTo>
                    <a:pt x="1286756" y="38573"/>
                    <a:pt x="1295215" y="58994"/>
                    <a:pt x="1295215" y="80288"/>
                  </a:cubicBezTo>
                  <a:lnTo>
                    <a:pt x="1295215" y="95041"/>
                  </a:lnTo>
                  <a:cubicBezTo>
                    <a:pt x="1295215" y="116334"/>
                    <a:pt x="1286756" y="136756"/>
                    <a:pt x="1271699" y="151813"/>
                  </a:cubicBezTo>
                  <a:cubicBezTo>
                    <a:pt x="1256642" y="166870"/>
                    <a:pt x="1236221" y="175329"/>
                    <a:pt x="1214927" y="175329"/>
                  </a:cubicBezTo>
                  <a:lnTo>
                    <a:pt x="80288" y="175329"/>
                  </a:lnTo>
                  <a:cubicBezTo>
                    <a:pt x="58994" y="175329"/>
                    <a:pt x="38573" y="166870"/>
                    <a:pt x="23516" y="151813"/>
                  </a:cubicBezTo>
                  <a:cubicBezTo>
                    <a:pt x="8459" y="136756"/>
                    <a:pt x="0" y="116334"/>
                    <a:pt x="0" y="95041"/>
                  </a:cubicBezTo>
                  <a:lnTo>
                    <a:pt x="0" y="80288"/>
                  </a:lnTo>
                  <a:cubicBezTo>
                    <a:pt x="0" y="58994"/>
                    <a:pt x="8459" y="38573"/>
                    <a:pt x="23516" y="23516"/>
                  </a:cubicBezTo>
                  <a:cubicBezTo>
                    <a:pt x="38573" y="8459"/>
                    <a:pt x="58994" y="0"/>
                    <a:pt x="8028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H" dirty="0"/>
            </a:p>
          </p:txBody>
        </p:sp>
        <p:sp>
          <p:nvSpPr>
            <p:cNvPr id="28" name="TextBox 10">
              <a:extLst>
                <a:ext uri="{FF2B5EF4-FFF2-40B4-BE49-F238E27FC236}">
                  <a16:creationId xmlns:a16="http://schemas.microsoft.com/office/drawing/2014/main" id="{A4AEBA03-F99F-0684-95A7-7B9CA0C33CBB}"/>
                </a:ext>
              </a:extLst>
            </p:cNvPr>
            <p:cNvSpPr txBox="1"/>
            <p:nvPr/>
          </p:nvSpPr>
          <p:spPr>
            <a:xfrm>
              <a:off x="0" y="-47625"/>
              <a:ext cx="1295215" cy="22295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>
                <a:lnSpc>
                  <a:spcPts val="2800"/>
                </a:lnSpc>
              </a:pPr>
              <a:endParaRPr lang="en-US" sz="3000" b="1" dirty="0"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>
                <a:lnSpc>
                  <a:spcPts val="2800"/>
                </a:lnSpc>
              </a:pPr>
              <a:r>
                <a:rPr lang="en-US" sz="3000" b="1" dirty="0">
                  <a:latin typeface="Aileron Ultra-Bold"/>
                  <a:ea typeface="Aileron Ultra-Bold"/>
                  <a:cs typeface="Aileron Ultra-Bold"/>
                  <a:sym typeface="Aileron Ultra-Bold"/>
                </a:rPr>
                <a:t>Key Reflections</a:t>
              </a:r>
              <a:endParaRPr lang="en-US" sz="1800" dirty="0"/>
            </a:p>
            <a:p>
              <a:pPr algn="ctr">
                <a:lnSpc>
                  <a:spcPts val="2800"/>
                </a:lnSpc>
              </a:pPr>
              <a:endParaRPr dirty="0"/>
            </a:p>
          </p:txBody>
        </p:sp>
      </p:grpSp>
      <p:sp>
        <p:nvSpPr>
          <p:cNvPr id="29" name="Freeform 11">
            <a:extLst>
              <a:ext uri="{FF2B5EF4-FFF2-40B4-BE49-F238E27FC236}">
                <a16:creationId xmlns:a16="http://schemas.microsoft.com/office/drawing/2014/main" id="{FEF438E6-DCAA-A57C-6615-8BA7F1A13235}"/>
              </a:ext>
            </a:extLst>
          </p:cNvPr>
          <p:cNvSpPr/>
          <p:nvPr/>
        </p:nvSpPr>
        <p:spPr>
          <a:xfrm>
            <a:off x="2141677" y="4077161"/>
            <a:ext cx="665701" cy="665701"/>
          </a:xfrm>
          <a:custGeom>
            <a:avLst/>
            <a:gdLst/>
            <a:ahLst/>
            <a:cxnLst/>
            <a:rect l="l" t="t" r="r" b="b"/>
            <a:pathLst>
              <a:path w="665701" h="665701">
                <a:moveTo>
                  <a:pt x="0" y="0"/>
                </a:moveTo>
                <a:lnTo>
                  <a:pt x="665701" y="0"/>
                </a:lnTo>
                <a:lnTo>
                  <a:pt x="665701" y="665700"/>
                </a:lnTo>
                <a:lnTo>
                  <a:pt x="0" y="665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30" name="Freeform 11">
            <a:extLst>
              <a:ext uri="{FF2B5EF4-FFF2-40B4-BE49-F238E27FC236}">
                <a16:creationId xmlns:a16="http://schemas.microsoft.com/office/drawing/2014/main" id="{1C07D926-C813-4898-F07F-99E3544AFBB9}"/>
              </a:ext>
            </a:extLst>
          </p:cNvPr>
          <p:cNvSpPr/>
          <p:nvPr/>
        </p:nvSpPr>
        <p:spPr>
          <a:xfrm>
            <a:off x="2141675" y="5501812"/>
            <a:ext cx="665701" cy="665701"/>
          </a:xfrm>
          <a:custGeom>
            <a:avLst/>
            <a:gdLst/>
            <a:ahLst/>
            <a:cxnLst/>
            <a:rect l="l" t="t" r="r" b="b"/>
            <a:pathLst>
              <a:path w="665701" h="665701">
                <a:moveTo>
                  <a:pt x="0" y="0"/>
                </a:moveTo>
                <a:lnTo>
                  <a:pt x="665701" y="0"/>
                </a:lnTo>
                <a:lnTo>
                  <a:pt x="665701" y="665700"/>
                </a:lnTo>
                <a:lnTo>
                  <a:pt x="0" y="665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31" name="Freeform 11">
            <a:extLst>
              <a:ext uri="{FF2B5EF4-FFF2-40B4-BE49-F238E27FC236}">
                <a16:creationId xmlns:a16="http://schemas.microsoft.com/office/drawing/2014/main" id="{031D3CE9-B33A-59EB-CCB2-8A96D32A2089}"/>
              </a:ext>
            </a:extLst>
          </p:cNvPr>
          <p:cNvSpPr/>
          <p:nvPr/>
        </p:nvSpPr>
        <p:spPr>
          <a:xfrm>
            <a:off x="2141675" y="6977923"/>
            <a:ext cx="665701" cy="665701"/>
          </a:xfrm>
          <a:custGeom>
            <a:avLst/>
            <a:gdLst/>
            <a:ahLst/>
            <a:cxnLst/>
            <a:rect l="l" t="t" r="r" b="b"/>
            <a:pathLst>
              <a:path w="665701" h="665701">
                <a:moveTo>
                  <a:pt x="0" y="0"/>
                </a:moveTo>
                <a:lnTo>
                  <a:pt x="665701" y="0"/>
                </a:lnTo>
                <a:lnTo>
                  <a:pt x="665701" y="665700"/>
                </a:lnTo>
                <a:lnTo>
                  <a:pt x="0" y="665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414627FA-DEF5-A80C-EB4A-6E5F27733B0D}"/>
              </a:ext>
            </a:extLst>
          </p:cNvPr>
          <p:cNvSpPr/>
          <p:nvPr/>
        </p:nvSpPr>
        <p:spPr>
          <a:xfrm>
            <a:off x="2141674" y="8302078"/>
            <a:ext cx="665701" cy="665701"/>
          </a:xfrm>
          <a:custGeom>
            <a:avLst/>
            <a:gdLst/>
            <a:ahLst/>
            <a:cxnLst/>
            <a:rect l="l" t="t" r="r" b="b"/>
            <a:pathLst>
              <a:path w="665701" h="665701">
                <a:moveTo>
                  <a:pt x="0" y="0"/>
                </a:moveTo>
                <a:lnTo>
                  <a:pt x="665701" y="0"/>
                </a:lnTo>
                <a:lnTo>
                  <a:pt x="665701" y="665700"/>
                </a:lnTo>
                <a:lnTo>
                  <a:pt x="0" y="665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563B7B2-C307-3737-BEA9-01B768ED3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23408"/>
            <a:ext cx="1532074" cy="153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36EAD-64B9-B5CD-142E-8446A48BA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1D8387FF-2620-1942-72BD-743964B5F990}"/>
              </a:ext>
            </a:extLst>
          </p:cNvPr>
          <p:cNvGrpSpPr/>
          <p:nvPr/>
        </p:nvGrpSpPr>
        <p:grpSpPr>
          <a:xfrm>
            <a:off x="1028700" y="4392170"/>
            <a:ext cx="5650143" cy="5894830"/>
            <a:chOff x="0" y="0"/>
            <a:chExt cx="1488104" cy="155254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2897E2D-9FE5-1592-E558-962E21EEF3A0}"/>
                </a:ext>
              </a:extLst>
            </p:cNvPr>
            <p:cNvSpPr/>
            <p:nvPr/>
          </p:nvSpPr>
          <p:spPr>
            <a:xfrm>
              <a:off x="0" y="0"/>
              <a:ext cx="1488104" cy="1552548"/>
            </a:xfrm>
            <a:custGeom>
              <a:avLst/>
              <a:gdLst/>
              <a:ahLst/>
              <a:cxnLst/>
              <a:rect l="l" t="t" r="r" b="b"/>
              <a:pathLst>
                <a:path w="1488104" h="1552548">
                  <a:moveTo>
                    <a:pt x="0" y="0"/>
                  </a:moveTo>
                  <a:lnTo>
                    <a:pt x="1488104" y="0"/>
                  </a:lnTo>
                  <a:lnTo>
                    <a:pt x="1488104" y="1552548"/>
                  </a:lnTo>
                  <a:lnTo>
                    <a:pt x="0" y="1552548"/>
                  </a:lnTo>
                  <a:close/>
                </a:path>
              </a:pathLst>
            </a:custGeom>
            <a:solidFill>
              <a:srgbClr val="E1EDFC"/>
            </a:solidFill>
          </p:spPr>
          <p:txBody>
            <a:bodyPr/>
            <a:lstStyle/>
            <a:p>
              <a:endParaRPr lang="en-GH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89BBEAA-02F3-172D-68FD-E62824512C82}"/>
                </a:ext>
              </a:extLst>
            </p:cNvPr>
            <p:cNvSpPr txBox="1"/>
            <p:nvPr/>
          </p:nvSpPr>
          <p:spPr>
            <a:xfrm>
              <a:off x="0" y="-47625"/>
              <a:ext cx="1488104" cy="1600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0DB2B49-AE68-8522-7A1C-62B542DB1E3E}"/>
              </a:ext>
            </a:extLst>
          </p:cNvPr>
          <p:cNvGrpSpPr/>
          <p:nvPr/>
        </p:nvGrpSpPr>
        <p:grpSpPr>
          <a:xfrm>
            <a:off x="4648406" y="1028700"/>
            <a:ext cx="1858734" cy="1858734"/>
            <a:chOff x="0" y="0"/>
            <a:chExt cx="812800" cy="8128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BE05A60-A596-E809-18B8-15F20786953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188CC"/>
            </a:solidFill>
          </p:spPr>
          <p:txBody>
            <a:bodyPr/>
            <a:lstStyle/>
            <a:p>
              <a:endParaRPr lang="en-GH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115068E-E4C1-96A1-B28D-A0E7AD44EBF6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A294AB74-1BF3-1116-FCB8-204D6E7A5893}"/>
              </a:ext>
            </a:extLst>
          </p:cNvPr>
          <p:cNvSpPr/>
          <p:nvPr/>
        </p:nvSpPr>
        <p:spPr>
          <a:xfrm>
            <a:off x="5277754" y="1509529"/>
            <a:ext cx="600038" cy="897076"/>
          </a:xfrm>
          <a:custGeom>
            <a:avLst/>
            <a:gdLst/>
            <a:ahLst/>
            <a:cxnLst/>
            <a:rect l="l" t="t" r="r" b="b"/>
            <a:pathLst>
              <a:path w="600038" h="897076">
                <a:moveTo>
                  <a:pt x="0" y="0"/>
                </a:moveTo>
                <a:lnTo>
                  <a:pt x="600038" y="0"/>
                </a:lnTo>
                <a:lnTo>
                  <a:pt x="600038" y="897076"/>
                </a:lnTo>
                <a:lnTo>
                  <a:pt x="0" y="8970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293F5A26-A940-B413-5F7A-D795F64B7E65}"/>
              </a:ext>
            </a:extLst>
          </p:cNvPr>
          <p:cNvSpPr txBox="1"/>
          <p:nvPr/>
        </p:nvSpPr>
        <p:spPr>
          <a:xfrm>
            <a:off x="7315200" y="2858093"/>
            <a:ext cx="9700973" cy="6061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3000" b="1" dirty="0">
                <a:solidFill>
                  <a:srgbClr val="021828"/>
                </a:solidFill>
                <a:latin typeface="Aileron Bold"/>
                <a:ea typeface="Aileron Bold"/>
                <a:cs typeface="Aileron Bold"/>
                <a:sym typeface="Aileron Bold"/>
              </a:rPr>
              <a:t>Objective of study: To assess the impact of USAID funding cuts on CSOs operating in Ghana and generate key reflections for broader stakeholder engagements </a:t>
            </a:r>
          </a:p>
          <a:p>
            <a:pPr algn="just"/>
            <a:endParaRPr lang="en-US" sz="3000" b="1" dirty="0">
              <a:solidFill>
                <a:srgbClr val="021828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marL="1028700" lvl="1" indent="-571500" algn="just"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rgbClr val="021828"/>
                </a:solidFill>
                <a:latin typeface="Aileron Bold"/>
                <a:ea typeface="Aileron Bold"/>
                <a:cs typeface="Aileron Bold"/>
                <a:sym typeface="Aileron Bold"/>
              </a:rPr>
              <a:t>Survey period: </a:t>
            </a:r>
            <a:r>
              <a:rPr lang="en-US" sz="3000" b="1" dirty="0">
                <a:solidFill>
                  <a:srgbClr val="021828"/>
                </a:solidFill>
                <a:latin typeface="Aileron Bold"/>
                <a:ea typeface="Aileron Bold"/>
                <a:cs typeface="Aileron Bold"/>
                <a:sym typeface="Aileron Bold"/>
              </a:rPr>
              <a:t>25th March – 9th May 2025</a:t>
            </a:r>
          </a:p>
          <a:p>
            <a:pPr marL="1028700" lvl="1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21828"/>
                </a:solidFill>
                <a:latin typeface="Aileron Bold"/>
                <a:ea typeface="Aileron Bold"/>
                <a:cs typeface="Aileron Bold"/>
                <a:sym typeface="Aileron Bold"/>
              </a:rPr>
              <a:t>Data collection mode: Google Forms</a:t>
            </a:r>
          </a:p>
          <a:p>
            <a:pPr marL="1028700" lvl="1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21828"/>
                </a:solidFill>
                <a:latin typeface="Aileron Bold"/>
                <a:ea typeface="Aileron Bold"/>
                <a:cs typeface="Aileron Bold"/>
                <a:sym typeface="Aileron Bold"/>
              </a:rPr>
              <a:t>Sample: 113 CSOs (Convenience sampling)</a:t>
            </a:r>
          </a:p>
          <a:p>
            <a:pPr marL="1028700" lvl="1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21828"/>
                </a:solidFill>
                <a:latin typeface="Aileron Bold"/>
                <a:ea typeface="Aileron Bold"/>
                <a:cs typeface="Aileron Bold"/>
                <a:sym typeface="Aileron Bold"/>
              </a:rPr>
              <a:t>Eligibility: All CSOs operating in Ghana</a:t>
            </a:r>
          </a:p>
          <a:p>
            <a:pPr algn="just">
              <a:lnSpc>
                <a:spcPct val="150000"/>
              </a:lnSpc>
            </a:pPr>
            <a:endParaRPr lang="en-US" sz="2800" b="1" dirty="0">
              <a:solidFill>
                <a:srgbClr val="021828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ct val="150000"/>
              </a:lnSpc>
            </a:pPr>
            <a:endParaRPr lang="en-US" sz="2800" b="1" dirty="0">
              <a:solidFill>
                <a:srgbClr val="021828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0DFC6BF-97A0-E19B-E1A4-09B390DD47D6}"/>
              </a:ext>
            </a:extLst>
          </p:cNvPr>
          <p:cNvSpPr txBox="1"/>
          <p:nvPr/>
        </p:nvSpPr>
        <p:spPr>
          <a:xfrm>
            <a:off x="7558327" y="1409700"/>
            <a:ext cx="4904983" cy="1080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19"/>
              </a:lnSpc>
            </a:pPr>
            <a:r>
              <a:rPr lang="en-US" sz="5999" b="1" dirty="0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Introduction</a:t>
            </a:r>
          </a:p>
        </p:txBody>
      </p:sp>
      <p:pic>
        <p:nvPicPr>
          <p:cNvPr id="17" name="Picture 16" descr="Graphical user interface, text">
            <a:extLst>
              <a:ext uri="{FF2B5EF4-FFF2-40B4-BE49-F238E27FC236}">
                <a16:creationId xmlns:a16="http://schemas.microsoft.com/office/drawing/2014/main" id="{97D59BF5-025B-3363-CE69-BE27D175E5F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3194" y="9029700"/>
            <a:ext cx="4376890" cy="1066800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12" name="Picture 11" descr="A group of people sitting in chairs&#10;&#10;AI-generated content may be incorrect.">
            <a:extLst>
              <a:ext uri="{FF2B5EF4-FFF2-40B4-BE49-F238E27FC236}">
                <a16:creationId xmlns:a16="http://schemas.microsoft.com/office/drawing/2014/main" id="{680D9328-5D70-8FA7-A9A1-66AC030544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57" y="2781300"/>
            <a:ext cx="5846243" cy="5638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78962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5396" y="2476500"/>
            <a:ext cx="18032604" cy="6200702"/>
            <a:chOff x="0" y="0"/>
            <a:chExt cx="4816593" cy="15525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552548"/>
            </a:xfrm>
            <a:custGeom>
              <a:avLst/>
              <a:gdLst/>
              <a:ahLst/>
              <a:cxnLst/>
              <a:rect l="l" t="t" r="r" b="b"/>
              <a:pathLst>
                <a:path w="4816592" h="1552548">
                  <a:moveTo>
                    <a:pt x="0" y="0"/>
                  </a:moveTo>
                  <a:lnTo>
                    <a:pt x="4816592" y="0"/>
                  </a:lnTo>
                  <a:lnTo>
                    <a:pt x="4816592" y="1552548"/>
                  </a:lnTo>
                  <a:lnTo>
                    <a:pt x="0" y="1552548"/>
                  </a:lnTo>
                  <a:close/>
                </a:path>
              </a:pathLst>
            </a:custGeom>
            <a:solidFill>
              <a:srgbClr val="E1EDFC"/>
            </a:solidFill>
          </p:spPr>
          <p:txBody>
            <a:bodyPr/>
            <a:lstStyle/>
            <a:p>
              <a:endParaRPr lang="en-G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1600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43000" y="6253286"/>
            <a:ext cx="5951156" cy="2208797"/>
            <a:chOff x="0" y="0"/>
            <a:chExt cx="1332724" cy="52626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32724" cy="526264"/>
            </a:xfrm>
            <a:custGeom>
              <a:avLst/>
              <a:gdLst/>
              <a:ahLst/>
              <a:cxnLst/>
              <a:rect l="l" t="t" r="r" b="b"/>
              <a:pathLst>
                <a:path w="1332724" h="526264">
                  <a:moveTo>
                    <a:pt x="29069" y="0"/>
                  </a:moveTo>
                  <a:lnTo>
                    <a:pt x="1303654" y="0"/>
                  </a:lnTo>
                  <a:cubicBezTo>
                    <a:pt x="1319709" y="0"/>
                    <a:pt x="1332724" y="13015"/>
                    <a:pt x="1332724" y="29069"/>
                  </a:cubicBezTo>
                  <a:lnTo>
                    <a:pt x="1332724" y="497195"/>
                  </a:lnTo>
                  <a:cubicBezTo>
                    <a:pt x="1332724" y="504904"/>
                    <a:pt x="1329661" y="512298"/>
                    <a:pt x="1324209" y="517750"/>
                  </a:cubicBezTo>
                  <a:cubicBezTo>
                    <a:pt x="1318758" y="523201"/>
                    <a:pt x="1311364" y="526264"/>
                    <a:pt x="1303654" y="526264"/>
                  </a:cubicBezTo>
                  <a:lnTo>
                    <a:pt x="29069" y="526264"/>
                  </a:lnTo>
                  <a:cubicBezTo>
                    <a:pt x="13015" y="526264"/>
                    <a:pt x="0" y="513249"/>
                    <a:pt x="0" y="497195"/>
                  </a:cubicBezTo>
                  <a:lnTo>
                    <a:pt x="0" y="29069"/>
                  </a:lnTo>
                  <a:cubicBezTo>
                    <a:pt x="0" y="13015"/>
                    <a:pt x="13015" y="0"/>
                    <a:pt x="29069" y="0"/>
                  </a:cubicBezTo>
                  <a:close/>
                </a:path>
              </a:pathLst>
            </a:custGeom>
            <a:solidFill>
              <a:srgbClr val="3A577B"/>
            </a:solidFill>
          </p:spPr>
          <p:txBody>
            <a:bodyPr/>
            <a:lstStyle/>
            <a:p>
              <a:endParaRPr lang="en-GH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332724" cy="5738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972802" y="2933698"/>
            <a:ext cx="6286499" cy="3000367"/>
            <a:chOff x="0" y="0"/>
            <a:chExt cx="1332724" cy="526264"/>
          </a:xfrm>
          <a:solidFill>
            <a:schemeClr val="accent5">
              <a:lumMod val="75000"/>
            </a:schemeClr>
          </a:solidFill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32724" cy="526264"/>
            </a:xfrm>
            <a:custGeom>
              <a:avLst/>
              <a:gdLst/>
              <a:ahLst/>
              <a:cxnLst/>
              <a:rect l="l" t="t" r="r" b="b"/>
              <a:pathLst>
                <a:path w="1332724" h="526264">
                  <a:moveTo>
                    <a:pt x="29069" y="0"/>
                  </a:moveTo>
                  <a:lnTo>
                    <a:pt x="1303654" y="0"/>
                  </a:lnTo>
                  <a:cubicBezTo>
                    <a:pt x="1319709" y="0"/>
                    <a:pt x="1332724" y="13015"/>
                    <a:pt x="1332724" y="29069"/>
                  </a:cubicBezTo>
                  <a:lnTo>
                    <a:pt x="1332724" y="497195"/>
                  </a:lnTo>
                  <a:cubicBezTo>
                    <a:pt x="1332724" y="504904"/>
                    <a:pt x="1329661" y="512298"/>
                    <a:pt x="1324209" y="517750"/>
                  </a:cubicBezTo>
                  <a:cubicBezTo>
                    <a:pt x="1318758" y="523201"/>
                    <a:pt x="1311364" y="526264"/>
                    <a:pt x="1303654" y="526264"/>
                  </a:cubicBezTo>
                  <a:lnTo>
                    <a:pt x="29069" y="526264"/>
                  </a:lnTo>
                  <a:cubicBezTo>
                    <a:pt x="13015" y="526264"/>
                    <a:pt x="0" y="513249"/>
                    <a:pt x="0" y="497195"/>
                  </a:cubicBezTo>
                  <a:lnTo>
                    <a:pt x="0" y="29069"/>
                  </a:lnTo>
                  <a:cubicBezTo>
                    <a:pt x="0" y="13015"/>
                    <a:pt x="13015" y="0"/>
                    <a:pt x="29069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H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332724" cy="57388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972801" y="6434112"/>
            <a:ext cx="6286499" cy="2062188"/>
            <a:chOff x="0" y="0"/>
            <a:chExt cx="1332724" cy="526264"/>
          </a:xfrm>
          <a:solidFill>
            <a:schemeClr val="accent3">
              <a:lumMod val="75000"/>
            </a:schemeClr>
          </a:solidFill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32724" cy="526264"/>
            </a:xfrm>
            <a:custGeom>
              <a:avLst/>
              <a:gdLst/>
              <a:ahLst/>
              <a:cxnLst/>
              <a:rect l="l" t="t" r="r" b="b"/>
              <a:pathLst>
                <a:path w="1332724" h="526264">
                  <a:moveTo>
                    <a:pt x="29069" y="0"/>
                  </a:moveTo>
                  <a:lnTo>
                    <a:pt x="1303654" y="0"/>
                  </a:lnTo>
                  <a:cubicBezTo>
                    <a:pt x="1319709" y="0"/>
                    <a:pt x="1332724" y="13015"/>
                    <a:pt x="1332724" y="29069"/>
                  </a:cubicBezTo>
                  <a:lnTo>
                    <a:pt x="1332724" y="497195"/>
                  </a:lnTo>
                  <a:cubicBezTo>
                    <a:pt x="1332724" y="504904"/>
                    <a:pt x="1329661" y="512298"/>
                    <a:pt x="1324209" y="517750"/>
                  </a:cubicBezTo>
                  <a:cubicBezTo>
                    <a:pt x="1318758" y="523201"/>
                    <a:pt x="1311364" y="526264"/>
                    <a:pt x="1303654" y="526264"/>
                  </a:cubicBezTo>
                  <a:lnTo>
                    <a:pt x="29069" y="526264"/>
                  </a:lnTo>
                  <a:cubicBezTo>
                    <a:pt x="13015" y="526264"/>
                    <a:pt x="0" y="513249"/>
                    <a:pt x="0" y="497195"/>
                  </a:cubicBezTo>
                  <a:lnTo>
                    <a:pt x="0" y="29069"/>
                  </a:lnTo>
                  <a:cubicBezTo>
                    <a:pt x="0" y="13015"/>
                    <a:pt x="13015" y="0"/>
                    <a:pt x="29069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H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332724" cy="57388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78322" y="857772"/>
            <a:ext cx="14401799" cy="829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730"/>
              </a:lnSpc>
              <a:spcBef>
                <a:spcPct val="0"/>
              </a:spcBef>
            </a:pPr>
            <a:r>
              <a:rPr lang="en-US" sz="5299" b="1" dirty="0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Background Data of Sampled CSOs</a:t>
            </a:r>
            <a:endParaRPr lang="en-US" sz="5299" b="1" u="none" strike="noStrike" dirty="0">
              <a:solidFill>
                <a:srgbClr val="0E2F5F"/>
              </a:solidFill>
              <a:latin typeface="Akzidenz-Grotesk Heavy"/>
              <a:ea typeface="Akzidenz-Grotesk Heavy"/>
              <a:cs typeface="Akzidenz-Grotesk Heavy"/>
              <a:sym typeface="Akzidenz-Grotesk Heavy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664674" y="6434112"/>
            <a:ext cx="4376889" cy="1992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H" sz="3000" b="1" dirty="0">
                <a:solidFill>
                  <a:schemeClr val="bg1"/>
                </a:solidFill>
                <a:latin typeface="Aileron Ultra-Bold" panose="020B0604020202020204" charset="0"/>
              </a:rPr>
              <a:t>58% of the CSOs had a staff strength between 1 and 10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023080" y="6703416"/>
            <a:ext cx="6109332" cy="13003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H" sz="3000" b="1" dirty="0">
                <a:solidFill>
                  <a:schemeClr val="bg1"/>
                </a:solidFill>
                <a:latin typeface="Aileron Ultra-Bold" panose="020B0604020202020204" charset="0"/>
              </a:rPr>
              <a:t>Majority of the CSOs (58%) were in existence for 10 or more years</a:t>
            </a:r>
          </a:p>
        </p:txBody>
      </p:sp>
      <p:sp>
        <p:nvSpPr>
          <p:cNvPr id="34" name="Freeform 18">
            <a:extLst>
              <a:ext uri="{FF2B5EF4-FFF2-40B4-BE49-F238E27FC236}">
                <a16:creationId xmlns:a16="http://schemas.microsoft.com/office/drawing/2014/main" id="{C3F49F37-816C-0E15-ED06-425E80F5D852}"/>
              </a:ext>
            </a:extLst>
          </p:cNvPr>
          <p:cNvSpPr/>
          <p:nvPr/>
        </p:nvSpPr>
        <p:spPr>
          <a:xfrm>
            <a:off x="1143000" y="2933698"/>
            <a:ext cx="5951156" cy="3000367"/>
          </a:xfrm>
          <a:custGeom>
            <a:avLst/>
            <a:gdLst/>
            <a:ahLst/>
            <a:cxnLst/>
            <a:rect l="l" t="t" r="r" b="b"/>
            <a:pathLst>
              <a:path w="1332724" h="526264">
                <a:moveTo>
                  <a:pt x="29069" y="0"/>
                </a:moveTo>
                <a:lnTo>
                  <a:pt x="1303654" y="0"/>
                </a:lnTo>
                <a:cubicBezTo>
                  <a:pt x="1319709" y="0"/>
                  <a:pt x="1332724" y="13015"/>
                  <a:pt x="1332724" y="29069"/>
                </a:cubicBezTo>
                <a:lnTo>
                  <a:pt x="1332724" y="497195"/>
                </a:lnTo>
                <a:cubicBezTo>
                  <a:pt x="1332724" y="504904"/>
                  <a:pt x="1329661" y="512298"/>
                  <a:pt x="1324209" y="517750"/>
                </a:cubicBezTo>
                <a:cubicBezTo>
                  <a:pt x="1318758" y="523201"/>
                  <a:pt x="1311364" y="526264"/>
                  <a:pt x="1303654" y="526264"/>
                </a:cubicBezTo>
                <a:lnTo>
                  <a:pt x="29069" y="526264"/>
                </a:lnTo>
                <a:cubicBezTo>
                  <a:pt x="13015" y="526264"/>
                  <a:pt x="0" y="513249"/>
                  <a:pt x="0" y="497195"/>
                </a:cubicBezTo>
                <a:lnTo>
                  <a:pt x="0" y="29069"/>
                </a:lnTo>
                <a:cubicBezTo>
                  <a:pt x="0" y="13015"/>
                  <a:pt x="13015" y="0"/>
                  <a:pt x="29069" y="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endParaRPr lang="en-GH" dirty="0"/>
          </a:p>
        </p:txBody>
      </p:sp>
      <p:sp>
        <p:nvSpPr>
          <p:cNvPr id="35" name="TextBox 28">
            <a:extLst>
              <a:ext uri="{FF2B5EF4-FFF2-40B4-BE49-F238E27FC236}">
                <a16:creationId xmlns:a16="http://schemas.microsoft.com/office/drawing/2014/main" id="{C238F8BB-081C-79A4-4CFD-4B45C4C0DCFC}"/>
              </a:ext>
            </a:extLst>
          </p:cNvPr>
          <p:cNvSpPr txBox="1"/>
          <p:nvPr/>
        </p:nvSpPr>
        <p:spPr>
          <a:xfrm>
            <a:off x="1641744" y="3078058"/>
            <a:ext cx="4842812" cy="3175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H" sz="3000" b="1" dirty="0">
                <a:solidFill>
                  <a:schemeClr val="bg1"/>
                </a:solidFill>
                <a:latin typeface="Aileron Ultra-Bold" panose="020B0604020202020204" charset="0"/>
              </a:rPr>
              <a:t>More than half (59%) of the CSOs interviewed were operating at the regional/national level</a:t>
            </a:r>
          </a:p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rgbClr val="E1EDFC"/>
                </a:solidFill>
                <a:latin typeface="Aileron Ultra-Bold" panose="020B0604020202020204" charset="0"/>
                <a:ea typeface="Aileron Bold"/>
                <a:cs typeface="Aileron Bold"/>
                <a:sym typeface="Aileron Bold"/>
              </a:rPr>
              <a:t>  </a:t>
            </a:r>
          </a:p>
        </p:txBody>
      </p:sp>
      <p:sp>
        <p:nvSpPr>
          <p:cNvPr id="36" name="TextBox 31">
            <a:extLst>
              <a:ext uri="{FF2B5EF4-FFF2-40B4-BE49-F238E27FC236}">
                <a16:creationId xmlns:a16="http://schemas.microsoft.com/office/drawing/2014/main" id="{A29B18CE-8B8D-FF40-57D2-1A9C2535EDFC}"/>
              </a:ext>
            </a:extLst>
          </p:cNvPr>
          <p:cNvSpPr txBox="1"/>
          <p:nvPr/>
        </p:nvSpPr>
        <p:spPr>
          <a:xfrm>
            <a:off x="12160297" y="3142739"/>
            <a:ext cx="4056809" cy="1992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H" sz="3000" b="1" dirty="0">
                <a:solidFill>
                  <a:schemeClr val="bg1"/>
                </a:solidFill>
                <a:latin typeface="Aileron Ultra-Bold" panose="020B0604020202020204" charset="0"/>
              </a:rPr>
              <a:t>Majority of the CSOs (45%) were located in the Northen zone</a:t>
            </a:r>
          </a:p>
        </p:txBody>
      </p:sp>
      <p:pic>
        <p:nvPicPr>
          <p:cNvPr id="5" name="Picture 4" descr="Graphical user interface, text">
            <a:extLst>
              <a:ext uri="{FF2B5EF4-FFF2-40B4-BE49-F238E27FC236}">
                <a16:creationId xmlns:a16="http://schemas.microsoft.com/office/drawing/2014/main" id="{DFC70AA3-5D1A-7813-D529-2CDB3FA0A18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3194" y="9029700"/>
            <a:ext cx="4376890" cy="1066800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7" name="Picture 6" descr="A person speaking to a group of people&#10;&#10;AI-generated content may be incorrect.">
            <a:extLst>
              <a:ext uri="{FF2B5EF4-FFF2-40B4-BE49-F238E27FC236}">
                <a16:creationId xmlns:a16="http://schemas.microsoft.com/office/drawing/2014/main" id="{AB928C77-40F6-13B5-588B-11A0E10C74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3541461"/>
            <a:ext cx="3666881" cy="381183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951672" y="1866900"/>
            <a:ext cx="4917769" cy="665701"/>
            <a:chOff x="0" y="0"/>
            <a:chExt cx="1295215" cy="1753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95215" cy="175329"/>
            </a:xfrm>
            <a:custGeom>
              <a:avLst/>
              <a:gdLst/>
              <a:ahLst/>
              <a:cxnLst/>
              <a:rect l="l" t="t" r="r" b="b"/>
              <a:pathLst>
                <a:path w="1295215" h="175329">
                  <a:moveTo>
                    <a:pt x="80288" y="0"/>
                  </a:moveTo>
                  <a:lnTo>
                    <a:pt x="1214927" y="0"/>
                  </a:lnTo>
                  <a:cubicBezTo>
                    <a:pt x="1236221" y="0"/>
                    <a:pt x="1256642" y="8459"/>
                    <a:pt x="1271699" y="23516"/>
                  </a:cubicBezTo>
                  <a:cubicBezTo>
                    <a:pt x="1286756" y="38573"/>
                    <a:pt x="1295215" y="58994"/>
                    <a:pt x="1295215" y="80288"/>
                  </a:cubicBezTo>
                  <a:lnTo>
                    <a:pt x="1295215" y="95041"/>
                  </a:lnTo>
                  <a:cubicBezTo>
                    <a:pt x="1295215" y="116334"/>
                    <a:pt x="1286756" y="136756"/>
                    <a:pt x="1271699" y="151813"/>
                  </a:cubicBezTo>
                  <a:cubicBezTo>
                    <a:pt x="1256642" y="166870"/>
                    <a:pt x="1236221" y="175329"/>
                    <a:pt x="1214927" y="175329"/>
                  </a:cubicBezTo>
                  <a:lnTo>
                    <a:pt x="80288" y="175329"/>
                  </a:lnTo>
                  <a:cubicBezTo>
                    <a:pt x="58994" y="175329"/>
                    <a:pt x="38573" y="166870"/>
                    <a:pt x="23516" y="151813"/>
                  </a:cubicBezTo>
                  <a:cubicBezTo>
                    <a:pt x="8459" y="136756"/>
                    <a:pt x="0" y="116334"/>
                    <a:pt x="0" y="95041"/>
                  </a:cubicBezTo>
                  <a:lnTo>
                    <a:pt x="0" y="80288"/>
                  </a:lnTo>
                  <a:cubicBezTo>
                    <a:pt x="0" y="58994"/>
                    <a:pt x="8459" y="38573"/>
                    <a:pt x="23516" y="23516"/>
                  </a:cubicBezTo>
                  <a:cubicBezTo>
                    <a:pt x="38573" y="8459"/>
                    <a:pt x="58994" y="0"/>
                    <a:pt x="80288" y="0"/>
                  </a:cubicBezTo>
                  <a:close/>
                </a:path>
              </a:pathLst>
            </a:custGeom>
            <a:solidFill>
              <a:srgbClr val="3A577B"/>
            </a:solidFill>
          </p:spPr>
          <p:txBody>
            <a:bodyPr/>
            <a:lstStyle/>
            <a:p>
              <a:endParaRPr lang="en-GH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295215" cy="222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66800" y="1866900"/>
            <a:ext cx="665701" cy="665701"/>
          </a:xfrm>
          <a:custGeom>
            <a:avLst/>
            <a:gdLst/>
            <a:ahLst/>
            <a:cxnLst/>
            <a:rect l="l" t="t" r="r" b="b"/>
            <a:pathLst>
              <a:path w="665701" h="665701">
                <a:moveTo>
                  <a:pt x="0" y="0"/>
                </a:moveTo>
                <a:lnTo>
                  <a:pt x="665701" y="0"/>
                </a:lnTo>
                <a:lnTo>
                  <a:pt x="665701" y="665700"/>
                </a:lnTo>
                <a:lnTo>
                  <a:pt x="0" y="6657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22" name="TextBox 22"/>
          <p:cNvSpPr txBox="1"/>
          <p:nvPr/>
        </p:nvSpPr>
        <p:spPr>
          <a:xfrm>
            <a:off x="3444732" y="567710"/>
            <a:ext cx="6654579" cy="790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50"/>
              </a:lnSpc>
              <a:spcBef>
                <a:spcPct val="0"/>
              </a:spcBef>
            </a:pPr>
            <a:r>
              <a:rPr lang="en-US" sz="5000" b="1" u="none" strike="noStrike" dirty="0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Key Findings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47801" y="2781300"/>
            <a:ext cx="12192000" cy="6147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More than half (58%) of the respondents were affected by the USAID funding cut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 out every 5 CSOs (20%) interviewed were directly affected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Almost 4 out of every 10 CSOs were affected both directly</a:t>
            </a:r>
          </a:p>
          <a:p>
            <a:pPr algn="just">
              <a:lnSpc>
                <a:spcPct val="150000"/>
              </a:lnSpc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    (the organization itself)and indirectly(Partners supported by the                                                   </a:t>
            </a:r>
          </a:p>
          <a:p>
            <a:pPr algn="just">
              <a:lnSpc>
                <a:spcPct val="150000"/>
              </a:lnSpc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     sampled organization)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Majority (51%) of the CSOs affected were in the Northern zone 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The top 2 thematic areas affected are Health (74%) and Education (72%)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441183" y="1994378"/>
            <a:ext cx="3502417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b="1" dirty="0">
                <a:solidFill>
                  <a:srgbClr val="FFFFF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 Impacted by USAID</a:t>
            </a:r>
          </a:p>
        </p:txBody>
      </p:sp>
      <p:pic>
        <p:nvPicPr>
          <p:cNvPr id="12" name="Picture 11" descr="A logo of a magnifying glass&#10;&#10;AI-generated content may be incorrect.">
            <a:extLst>
              <a:ext uri="{FF2B5EF4-FFF2-40B4-BE49-F238E27FC236}">
                <a16:creationId xmlns:a16="http://schemas.microsoft.com/office/drawing/2014/main" id="{AD625828-3392-057F-AF31-DB39D67781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95" y="-199806"/>
            <a:ext cx="2566206" cy="2566206"/>
          </a:xfrm>
          <a:prstGeom prst="rect">
            <a:avLst/>
          </a:prstGeom>
        </p:spPr>
      </p:pic>
      <p:pic>
        <p:nvPicPr>
          <p:cNvPr id="3" name="Picture 2" descr="A person speaking at a podium&#10;&#10;AI-generated content may be incorrect.">
            <a:extLst>
              <a:ext uri="{FF2B5EF4-FFF2-40B4-BE49-F238E27FC236}">
                <a16:creationId xmlns:a16="http://schemas.microsoft.com/office/drawing/2014/main" id="{8CA082F7-1301-C981-932C-5EBFE3F912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8972" y="0"/>
            <a:ext cx="5343428" cy="10287000"/>
          </a:xfrm>
          <a:prstGeom prst="rect">
            <a:avLst/>
          </a:prstGeom>
        </p:spPr>
      </p:pic>
      <p:pic>
        <p:nvPicPr>
          <p:cNvPr id="4" name="Picture 3" descr="Graphical user interface, text">
            <a:extLst>
              <a:ext uri="{FF2B5EF4-FFF2-40B4-BE49-F238E27FC236}">
                <a16:creationId xmlns:a16="http://schemas.microsoft.com/office/drawing/2014/main" id="{1653AEA0-702A-1D83-A3E2-148219FA18B4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08858" y="9172393"/>
            <a:ext cx="4376890" cy="1066800"/>
          </a:xfrm>
          <a:prstGeom prst="rect">
            <a:avLst/>
          </a:prstGeom>
          <a:noFill/>
          <a:ln>
            <a:noFill/>
            <a:prstDash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6E998-C203-D799-9CBA-A460B3348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peaking at a podium&#10;&#10;AI-generated content may be incorrect.">
            <a:extLst>
              <a:ext uri="{FF2B5EF4-FFF2-40B4-BE49-F238E27FC236}">
                <a16:creationId xmlns:a16="http://schemas.microsoft.com/office/drawing/2014/main" id="{5A8A3F25-CEAC-800E-2C4C-60951EFE44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9487" y="0"/>
            <a:ext cx="5571579" cy="10287000"/>
          </a:xfrm>
          <a:prstGeom prst="rect">
            <a:avLst/>
          </a:prstGeom>
        </p:spPr>
      </p:pic>
      <p:grpSp>
        <p:nvGrpSpPr>
          <p:cNvPr id="8" name="Group 8">
            <a:extLst>
              <a:ext uri="{FF2B5EF4-FFF2-40B4-BE49-F238E27FC236}">
                <a16:creationId xmlns:a16="http://schemas.microsoft.com/office/drawing/2014/main" id="{34BD45E1-6171-E9FB-FEB2-3A461EB1B86E}"/>
              </a:ext>
            </a:extLst>
          </p:cNvPr>
          <p:cNvGrpSpPr/>
          <p:nvPr/>
        </p:nvGrpSpPr>
        <p:grpSpPr>
          <a:xfrm>
            <a:off x="1951672" y="6442705"/>
            <a:ext cx="5363528" cy="822742"/>
            <a:chOff x="0" y="0"/>
            <a:chExt cx="1295215" cy="17532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C527594-A1DA-FF40-7A9E-EE1FFE8254C7}"/>
                </a:ext>
              </a:extLst>
            </p:cNvPr>
            <p:cNvSpPr/>
            <p:nvPr/>
          </p:nvSpPr>
          <p:spPr>
            <a:xfrm>
              <a:off x="0" y="0"/>
              <a:ext cx="1295215" cy="175329"/>
            </a:xfrm>
            <a:custGeom>
              <a:avLst/>
              <a:gdLst/>
              <a:ahLst/>
              <a:cxnLst/>
              <a:rect l="l" t="t" r="r" b="b"/>
              <a:pathLst>
                <a:path w="1295215" h="175329">
                  <a:moveTo>
                    <a:pt x="80288" y="0"/>
                  </a:moveTo>
                  <a:lnTo>
                    <a:pt x="1214927" y="0"/>
                  </a:lnTo>
                  <a:cubicBezTo>
                    <a:pt x="1236221" y="0"/>
                    <a:pt x="1256642" y="8459"/>
                    <a:pt x="1271699" y="23516"/>
                  </a:cubicBezTo>
                  <a:cubicBezTo>
                    <a:pt x="1286756" y="38573"/>
                    <a:pt x="1295215" y="58994"/>
                    <a:pt x="1295215" y="80288"/>
                  </a:cubicBezTo>
                  <a:lnTo>
                    <a:pt x="1295215" y="95041"/>
                  </a:lnTo>
                  <a:cubicBezTo>
                    <a:pt x="1295215" y="116334"/>
                    <a:pt x="1286756" y="136756"/>
                    <a:pt x="1271699" y="151813"/>
                  </a:cubicBezTo>
                  <a:cubicBezTo>
                    <a:pt x="1256642" y="166870"/>
                    <a:pt x="1236221" y="175329"/>
                    <a:pt x="1214927" y="175329"/>
                  </a:cubicBezTo>
                  <a:lnTo>
                    <a:pt x="80288" y="175329"/>
                  </a:lnTo>
                  <a:cubicBezTo>
                    <a:pt x="58994" y="175329"/>
                    <a:pt x="38573" y="166870"/>
                    <a:pt x="23516" y="151813"/>
                  </a:cubicBezTo>
                  <a:cubicBezTo>
                    <a:pt x="8459" y="136756"/>
                    <a:pt x="0" y="116334"/>
                    <a:pt x="0" y="95041"/>
                  </a:cubicBezTo>
                  <a:lnTo>
                    <a:pt x="0" y="80288"/>
                  </a:lnTo>
                  <a:cubicBezTo>
                    <a:pt x="0" y="58994"/>
                    <a:pt x="8459" y="38573"/>
                    <a:pt x="23516" y="23516"/>
                  </a:cubicBezTo>
                  <a:cubicBezTo>
                    <a:pt x="38573" y="8459"/>
                    <a:pt x="58994" y="0"/>
                    <a:pt x="80288" y="0"/>
                  </a:cubicBezTo>
                  <a:close/>
                </a:path>
              </a:pathLst>
            </a:custGeom>
            <a:solidFill>
              <a:srgbClr val="3A577B"/>
            </a:solidFill>
          </p:spPr>
          <p:txBody>
            <a:bodyPr/>
            <a:lstStyle/>
            <a:p>
              <a:endParaRPr lang="en-GH" sz="300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95D7B9B-B701-B8A5-FBBB-87CE89C4D274}"/>
                </a:ext>
              </a:extLst>
            </p:cNvPr>
            <p:cNvSpPr txBox="1"/>
            <p:nvPr/>
          </p:nvSpPr>
          <p:spPr>
            <a:xfrm>
              <a:off x="0" y="-47625"/>
              <a:ext cx="1295215" cy="222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 sz="3000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3D11CD0D-FF52-0E78-6C54-67A7C1996579}"/>
              </a:ext>
            </a:extLst>
          </p:cNvPr>
          <p:cNvSpPr/>
          <p:nvPr/>
        </p:nvSpPr>
        <p:spPr>
          <a:xfrm>
            <a:off x="1066800" y="6442705"/>
            <a:ext cx="665701" cy="665701"/>
          </a:xfrm>
          <a:custGeom>
            <a:avLst/>
            <a:gdLst/>
            <a:ahLst/>
            <a:cxnLst/>
            <a:rect l="l" t="t" r="r" b="b"/>
            <a:pathLst>
              <a:path w="665701" h="665701">
                <a:moveTo>
                  <a:pt x="0" y="0"/>
                </a:moveTo>
                <a:lnTo>
                  <a:pt x="665701" y="0"/>
                </a:lnTo>
                <a:lnTo>
                  <a:pt x="665701" y="665700"/>
                </a:lnTo>
                <a:lnTo>
                  <a:pt x="0" y="665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 sz="3000"/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651099A1-4F50-5BF4-8212-8E0706F8F5D9}"/>
              </a:ext>
            </a:extLst>
          </p:cNvPr>
          <p:cNvSpPr txBox="1"/>
          <p:nvPr/>
        </p:nvSpPr>
        <p:spPr>
          <a:xfrm>
            <a:off x="1028700" y="895350"/>
            <a:ext cx="6654579" cy="790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50"/>
              </a:lnSpc>
              <a:spcBef>
                <a:spcPct val="0"/>
              </a:spcBef>
            </a:pPr>
            <a:r>
              <a:rPr lang="en-US" sz="5000" b="1" u="none" strike="noStrike" dirty="0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Key Findings 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77A92D1-2C2F-1F77-C8F5-EAD2C1F6BEA2}"/>
              </a:ext>
            </a:extLst>
          </p:cNvPr>
          <p:cNvSpPr txBox="1"/>
          <p:nvPr/>
        </p:nvSpPr>
        <p:spPr>
          <a:xfrm>
            <a:off x="1950398" y="7265447"/>
            <a:ext cx="10927401" cy="1992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320 staff across the affected organisations were laid off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More than half (58%) of the CSOs affected by the cut, reduced their staff strength by 30 – 50%</a:t>
            </a: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01A8B7D2-B9D9-8BF0-41AF-7E285C7E8B67}"/>
              </a:ext>
            </a:extLst>
          </p:cNvPr>
          <p:cNvSpPr txBox="1"/>
          <p:nvPr/>
        </p:nvSpPr>
        <p:spPr>
          <a:xfrm>
            <a:off x="2183360" y="6635803"/>
            <a:ext cx="4640064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3000" b="1" dirty="0">
                <a:solidFill>
                  <a:srgbClr val="FFFFF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Effect on staff strength</a:t>
            </a:r>
          </a:p>
        </p:txBody>
      </p:sp>
      <p:grpSp>
        <p:nvGrpSpPr>
          <p:cNvPr id="14" name="Group 5"/>
          <p:cNvGrpSpPr/>
          <p:nvPr/>
        </p:nvGrpSpPr>
        <p:grpSpPr>
          <a:xfrm>
            <a:off x="1905655" y="2019300"/>
            <a:ext cx="4917769" cy="665701"/>
            <a:chOff x="0" y="0"/>
            <a:chExt cx="1295215" cy="175329"/>
          </a:xfrm>
        </p:grpSpPr>
        <p:sp>
          <p:nvSpPr>
            <p:cNvPr id="15" name="Freeform 6"/>
            <p:cNvSpPr/>
            <p:nvPr/>
          </p:nvSpPr>
          <p:spPr>
            <a:xfrm>
              <a:off x="0" y="0"/>
              <a:ext cx="1295215" cy="175329"/>
            </a:xfrm>
            <a:custGeom>
              <a:avLst/>
              <a:gdLst/>
              <a:ahLst/>
              <a:cxnLst/>
              <a:rect l="l" t="t" r="r" b="b"/>
              <a:pathLst>
                <a:path w="1295215" h="175329">
                  <a:moveTo>
                    <a:pt x="80288" y="0"/>
                  </a:moveTo>
                  <a:lnTo>
                    <a:pt x="1214927" y="0"/>
                  </a:lnTo>
                  <a:cubicBezTo>
                    <a:pt x="1236221" y="0"/>
                    <a:pt x="1256642" y="8459"/>
                    <a:pt x="1271699" y="23516"/>
                  </a:cubicBezTo>
                  <a:cubicBezTo>
                    <a:pt x="1286756" y="38573"/>
                    <a:pt x="1295215" y="58994"/>
                    <a:pt x="1295215" y="80288"/>
                  </a:cubicBezTo>
                  <a:lnTo>
                    <a:pt x="1295215" y="95041"/>
                  </a:lnTo>
                  <a:cubicBezTo>
                    <a:pt x="1295215" y="116334"/>
                    <a:pt x="1286756" y="136756"/>
                    <a:pt x="1271699" y="151813"/>
                  </a:cubicBezTo>
                  <a:cubicBezTo>
                    <a:pt x="1256642" y="166870"/>
                    <a:pt x="1236221" y="175329"/>
                    <a:pt x="1214927" y="175329"/>
                  </a:cubicBezTo>
                  <a:lnTo>
                    <a:pt x="80288" y="175329"/>
                  </a:lnTo>
                  <a:cubicBezTo>
                    <a:pt x="58994" y="175329"/>
                    <a:pt x="38573" y="166870"/>
                    <a:pt x="23516" y="151813"/>
                  </a:cubicBezTo>
                  <a:cubicBezTo>
                    <a:pt x="8459" y="136756"/>
                    <a:pt x="0" y="116334"/>
                    <a:pt x="0" y="95041"/>
                  </a:cubicBezTo>
                  <a:lnTo>
                    <a:pt x="0" y="80288"/>
                  </a:lnTo>
                  <a:cubicBezTo>
                    <a:pt x="0" y="58994"/>
                    <a:pt x="8459" y="38573"/>
                    <a:pt x="23516" y="23516"/>
                  </a:cubicBezTo>
                  <a:cubicBezTo>
                    <a:pt x="38573" y="8459"/>
                    <a:pt x="58994" y="0"/>
                    <a:pt x="80288" y="0"/>
                  </a:cubicBezTo>
                  <a:close/>
                </a:path>
              </a:pathLst>
            </a:custGeom>
            <a:solidFill>
              <a:srgbClr val="3A577B"/>
            </a:solidFill>
          </p:spPr>
          <p:txBody>
            <a:bodyPr/>
            <a:lstStyle/>
            <a:p>
              <a:endParaRPr lang="en-GH" sz="3000"/>
            </a:p>
          </p:txBody>
        </p:sp>
        <p:sp>
          <p:nvSpPr>
            <p:cNvPr id="16" name="TextBox 7"/>
            <p:cNvSpPr txBox="1"/>
            <p:nvPr/>
          </p:nvSpPr>
          <p:spPr>
            <a:xfrm>
              <a:off x="0" y="-47625"/>
              <a:ext cx="1295215" cy="222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 sz="3000"/>
            </a:p>
          </p:txBody>
        </p:sp>
      </p:grpSp>
      <p:sp>
        <p:nvSpPr>
          <p:cNvPr id="17" name="Freeform 13"/>
          <p:cNvSpPr/>
          <p:nvPr/>
        </p:nvSpPr>
        <p:spPr>
          <a:xfrm>
            <a:off x="1066800" y="2023942"/>
            <a:ext cx="665701" cy="665701"/>
          </a:xfrm>
          <a:custGeom>
            <a:avLst/>
            <a:gdLst/>
            <a:ahLst/>
            <a:cxnLst/>
            <a:rect l="l" t="t" r="r" b="b"/>
            <a:pathLst>
              <a:path w="665701" h="665701">
                <a:moveTo>
                  <a:pt x="0" y="0"/>
                </a:moveTo>
                <a:lnTo>
                  <a:pt x="665701" y="0"/>
                </a:lnTo>
                <a:lnTo>
                  <a:pt x="665701" y="665700"/>
                </a:lnTo>
                <a:lnTo>
                  <a:pt x="0" y="665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 sz="3000"/>
          </a:p>
        </p:txBody>
      </p:sp>
      <p:sp>
        <p:nvSpPr>
          <p:cNvPr id="18" name="TextBox 26"/>
          <p:cNvSpPr txBox="1"/>
          <p:nvPr/>
        </p:nvSpPr>
        <p:spPr>
          <a:xfrm>
            <a:off x="2092063" y="2146778"/>
            <a:ext cx="4590969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FFFFF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Alternative Funding</a:t>
            </a:r>
          </a:p>
        </p:txBody>
      </p:sp>
      <p:sp>
        <p:nvSpPr>
          <p:cNvPr id="19" name="TextBox 29"/>
          <p:cNvSpPr txBox="1"/>
          <p:nvPr/>
        </p:nvSpPr>
        <p:spPr>
          <a:xfrm>
            <a:off x="1952944" y="2832758"/>
            <a:ext cx="10924855" cy="33778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91% of the CSOs affected are yet to secure alternative funding after the USAID cut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Almost half (46%) of the CSOs yet to secure alternative funding are unlikely to secure funding in the 6 months – 12 months</a:t>
            </a:r>
          </a:p>
        </p:txBody>
      </p:sp>
      <p:pic>
        <p:nvPicPr>
          <p:cNvPr id="5" name="Picture 4" descr="Graphical user interface, text">
            <a:extLst>
              <a:ext uri="{FF2B5EF4-FFF2-40B4-BE49-F238E27FC236}">
                <a16:creationId xmlns:a16="http://schemas.microsoft.com/office/drawing/2014/main" id="{870E224B-C197-1F47-3185-942EFE885BC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3194" y="9029700"/>
            <a:ext cx="4376890" cy="1066800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12" name="Picture 11" descr="A blue and purple line art of a hand holding a gear and money&#10;&#10;AI-generated content may be incorrect.">
            <a:extLst>
              <a:ext uri="{FF2B5EF4-FFF2-40B4-BE49-F238E27FC236}">
                <a16:creationId xmlns:a16="http://schemas.microsoft.com/office/drawing/2014/main" id="{B4EF6EBB-6A91-B12B-5A5E-FC4BFE789D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800" y="117554"/>
            <a:ext cx="3844655" cy="2656162"/>
          </a:xfrm>
          <a:prstGeom prst="rect">
            <a:avLst/>
          </a:prstGeom>
        </p:spPr>
      </p:pic>
      <p:pic>
        <p:nvPicPr>
          <p:cNvPr id="23" name="Picture 22" descr="A group of hands holding a circle&#10;&#10;AI-generated content may be incorrect.">
            <a:extLst>
              <a:ext uri="{FF2B5EF4-FFF2-40B4-BE49-F238E27FC236}">
                <a16:creationId xmlns:a16="http://schemas.microsoft.com/office/drawing/2014/main" id="{5672DE26-D441-A677-36F1-6732E8A651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112" y="5277386"/>
            <a:ext cx="2740462" cy="292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580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3D16F-70FE-41FE-EC47-D0785D129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in a blue suit speaking into a microphone&#10;&#10;AI-generated content may be incorrect.">
            <a:extLst>
              <a:ext uri="{FF2B5EF4-FFF2-40B4-BE49-F238E27FC236}">
                <a16:creationId xmlns:a16="http://schemas.microsoft.com/office/drawing/2014/main" id="{F9FB20B1-04C8-7D10-EDB8-6DB3638596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493" y="1"/>
            <a:ext cx="5029637" cy="10287000"/>
          </a:xfrm>
          <a:prstGeom prst="rect">
            <a:avLst/>
          </a:prstGeom>
        </p:spPr>
      </p:pic>
      <p:sp>
        <p:nvSpPr>
          <p:cNvPr id="22" name="TextBox 22">
            <a:extLst>
              <a:ext uri="{FF2B5EF4-FFF2-40B4-BE49-F238E27FC236}">
                <a16:creationId xmlns:a16="http://schemas.microsoft.com/office/drawing/2014/main" id="{065C10BE-5B53-6A73-1880-9D80291E7F6E}"/>
              </a:ext>
            </a:extLst>
          </p:cNvPr>
          <p:cNvSpPr txBox="1"/>
          <p:nvPr/>
        </p:nvSpPr>
        <p:spPr>
          <a:xfrm>
            <a:off x="1757397" y="836013"/>
            <a:ext cx="6654579" cy="790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50"/>
              </a:lnSpc>
              <a:spcBef>
                <a:spcPct val="0"/>
              </a:spcBef>
            </a:pPr>
            <a:r>
              <a:rPr lang="en-US" sz="5000" b="1" u="none" strike="noStrike" dirty="0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Key Findings 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0A7C533D-DC75-9F13-A380-D0F3A6A4AB6C}"/>
              </a:ext>
            </a:extLst>
          </p:cNvPr>
          <p:cNvSpPr txBox="1"/>
          <p:nvPr/>
        </p:nvSpPr>
        <p:spPr>
          <a:xfrm>
            <a:off x="1447800" y="2781300"/>
            <a:ext cx="12496799" cy="6078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pic>
        <p:nvPicPr>
          <p:cNvPr id="5" name="Picture 4" descr="Graphical user interface, text">
            <a:extLst>
              <a:ext uri="{FF2B5EF4-FFF2-40B4-BE49-F238E27FC236}">
                <a16:creationId xmlns:a16="http://schemas.microsoft.com/office/drawing/2014/main" id="{8E493A6F-C01A-0487-AA96-A42A5C82205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3194" y="9029700"/>
            <a:ext cx="4376890" cy="1066800"/>
          </a:xfrm>
          <a:prstGeom prst="rect">
            <a:avLst/>
          </a:prstGeom>
          <a:noFill/>
          <a:ln>
            <a:noFill/>
            <a:prstDash/>
          </a:ln>
        </p:spPr>
      </p:pic>
      <p:grpSp>
        <p:nvGrpSpPr>
          <p:cNvPr id="2" name="Group 2"/>
          <p:cNvGrpSpPr/>
          <p:nvPr/>
        </p:nvGrpSpPr>
        <p:grpSpPr>
          <a:xfrm>
            <a:off x="1881948" y="6183250"/>
            <a:ext cx="8328852" cy="665701"/>
            <a:chOff x="0" y="0"/>
            <a:chExt cx="1295215" cy="1753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95215" cy="175329"/>
            </a:xfrm>
            <a:custGeom>
              <a:avLst/>
              <a:gdLst/>
              <a:ahLst/>
              <a:cxnLst/>
              <a:rect l="l" t="t" r="r" b="b"/>
              <a:pathLst>
                <a:path w="1295215" h="175329">
                  <a:moveTo>
                    <a:pt x="80288" y="0"/>
                  </a:moveTo>
                  <a:lnTo>
                    <a:pt x="1214927" y="0"/>
                  </a:lnTo>
                  <a:cubicBezTo>
                    <a:pt x="1236221" y="0"/>
                    <a:pt x="1256642" y="8459"/>
                    <a:pt x="1271699" y="23516"/>
                  </a:cubicBezTo>
                  <a:cubicBezTo>
                    <a:pt x="1286756" y="38573"/>
                    <a:pt x="1295215" y="58994"/>
                    <a:pt x="1295215" y="80288"/>
                  </a:cubicBezTo>
                  <a:lnTo>
                    <a:pt x="1295215" y="95041"/>
                  </a:lnTo>
                  <a:cubicBezTo>
                    <a:pt x="1295215" y="116334"/>
                    <a:pt x="1286756" y="136756"/>
                    <a:pt x="1271699" y="151813"/>
                  </a:cubicBezTo>
                  <a:cubicBezTo>
                    <a:pt x="1256642" y="166870"/>
                    <a:pt x="1236221" y="175329"/>
                    <a:pt x="1214927" y="175329"/>
                  </a:cubicBezTo>
                  <a:lnTo>
                    <a:pt x="80288" y="175329"/>
                  </a:lnTo>
                  <a:cubicBezTo>
                    <a:pt x="58994" y="175329"/>
                    <a:pt x="38573" y="166870"/>
                    <a:pt x="23516" y="151813"/>
                  </a:cubicBezTo>
                  <a:cubicBezTo>
                    <a:pt x="8459" y="136756"/>
                    <a:pt x="0" y="116334"/>
                    <a:pt x="0" y="95041"/>
                  </a:cubicBezTo>
                  <a:lnTo>
                    <a:pt x="0" y="80288"/>
                  </a:lnTo>
                  <a:cubicBezTo>
                    <a:pt x="0" y="58994"/>
                    <a:pt x="8459" y="38573"/>
                    <a:pt x="23516" y="23516"/>
                  </a:cubicBezTo>
                  <a:cubicBezTo>
                    <a:pt x="38573" y="8459"/>
                    <a:pt x="58994" y="0"/>
                    <a:pt x="80288" y="0"/>
                  </a:cubicBezTo>
                  <a:close/>
                </a:path>
              </a:pathLst>
            </a:custGeom>
            <a:solidFill>
              <a:srgbClr val="3A577B"/>
            </a:solidFill>
          </p:spPr>
          <p:txBody>
            <a:bodyPr/>
            <a:lstStyle/>
            <a:p>
              <a:endParaRPr lang="en-G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95215" cy="222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066800" y="6183250"/>
            <a:ext cx="665701" cy="665701"/>
          </a:xfrm>
          <a:custGeom>
            <a:avLst/>
            <a:gdLst/>
            <a:ahLst/>
            <a:cxnLst/>
            <a:rect l="l" t="t" r="r" b="b"/>
            <a:pathLst>
              <a:path w="665701" h="665701">
                <a:moveTo>
                  <a:pt x="0" y="0"/>
                </a:moveTo>
                <a:lnTo>
                  <a:pt x="665701" y="0"/>
                </a:lnTo>
                <a:lnTo>
                  <a:pt x="665701" y="665701"/>
                </a:lnTo>
                <a:lnTo>
                  <a:pt x="0" y="6657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25" name="TextBox 25"/>
          <p:cNvSpPr txBox="1"/>
          <p:nvPr/>
        </p:nvSpPr>
        <p:spPr>
          <a:xfrm>
            <a:off x="2127849" y="6310728"/>
            <a:ext cx="7016151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08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FFFFF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Advocacy related to USAID cut</a:t>
            </a:r>
            <a:r>
              <a:rPr lang="en-US" sz="2800" b="1" u="none" strike="noStrike" dirty="0">
                <a:solidFill>
                  <a:srgbClr val="FFFFF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809094" y="2841515"/>
            <a:ext cx="12284952" cy="2685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More than half (57%) of the CSOs affected had a maximum annual budget $100K in 2024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72% of the affected CSOs had a maximum of 50% of their budget funded by USAID in 2024</a:t>
            </a: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0BF987FA-3BDE-4AD3-202C-6F6D2320FCE6}"/>
              </a:ext>
            </a:extLst>
          </p:cNvPr>
          <p:cNvGrpSpPr/>
          <p:nvPr/>
        </p:nvGrpSpPr>
        <p:grpSpPr>
          <a:xfrm>
            <a:off x="1941441" y="2095500"/>
            <a:ext cx="6364359" cy="741901"/>
            <a:chOff x="0" y="0"/>
            <a:chExt cx="1295215" cy="175329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8BCF0124-DBD0-A1DC-2A56-129EE1478E57}"/>
                </a:ext>
              </a:extLst>
            </p:cNvPr>
            <p:cNvSpPr/>
            <p:nvPr/>
          </p:nvSpPr>
          <p:spPr>
            <a:xfrm>
              <a:off x="0" y="0"/>
              <a:ext cx="1295215" cy="175329"/>
            </a:xfrm>
            <a:custGeom>
              <a:avLst/>
              <a:gdLst/>
              <a:ahLst/>
              <a:cxnLst/>
              <a:rect l="l" t="t" r="r" b="b"/>
              <a:pathLst>
                <a:path w="1295215" h="175329">
                  <a:moveTo>
                    <a:pt x="80288" y="0"/>
                  </a:moveTo>
                  <a:lnTo>
                    <a:pt x="1214927" y="0"/>
                  </a:lnTo>
                  <a:cubicBezTo>
                    <a:pt x="1236221" y="0"/>
                    <a:pt x="1256642" y="8459"/>
                    <a:pt x="1271699" y="23516"/>
                  </a:cubicBezTo>
                  <a:cubicBezTo>
                    <a:pt x="1286756" y="38573"/>
                    <a:pt x="1295215" y="58994"/>
                    <a:pt x="1295215" y="80288"/>
                  </a:cubicBezTo>
                  <a:lnTo>
                    <a:pt x="1295215" y="95041"/>
                  </a:lnTo>
                  <a:cubicBezTo>
                    <a:pt x="1295215" y="116334"/>
                    <a:pt x="1286756" y="136756"/>
                    <a:pt x="1271699" y="151813"/>
                  </a:cubicBezTo>
                  <a:cubicBezTo>
                    <a:pt x="1256642" y="166870"/>
                    <a:pt x="1236221" y="175329"/>
                    <a:pt x="1214927" y="175329"/>
                  </a:cubicBezTo>
                  <a:lnTo>
                    <a:pt x="80288" y="175329"/>
                  </a:lnTo>
                  <a:cubicBezTo>
                    <a:pt x="58994" y="175329"/>
                    <a:pt x="38573" y="166870"/>
                    <a:pt x="23516" y="151813"/>
                  </a:cubicBezTo>
                  <a:cubicBezTo>
                    <a:pt x="8459" y="136756"/>
                    <a:pt x="0" y="116334"/>
                    <a:pt x="0" y="95041"/>
                  </a:cubicBezTo>
                  <a:lnTo>
                    <a:pt x="0" y="80288"/>
                  </a:lnTo>
                  <a:cubicBezTo>
                    <a:pt x="0" y="58994"/>
                    <a:pt x="8459" y="38573"/>
                    <a:pt x="23516" y="23516"/>
                  </a:cubicBezTo>
                  <a:cubicBezTo>
                    <a:pt x="38573" y="8459"/>
                    <a:pt x="58994" y="0"/>
                    <a:pt x="80288" y="0"/>
                  </a:cubicBezTo>
                  <a:close/>
                </a:path>
              </a:pathLst>
            </a:custGeom>
            <a:solidFill>
              <a:srgbClr val="3A577B"/>
            </a:solidFill>
          </p:spPr>
          <p:txBody>
            <a:bodyPr/>
            <a:lstStyle/>
            <a:p>
              <a:r>
                <a:rPr lang="en-US" sz="3000" b="1" dirty="0">
                  <a:solidFill>
                    <a:srgbClr val="FFFFF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D</a:t>
              </a:r>
              <a:r>
                <a:rPr lang="en-US" sz="3000" b="1" u="none" strike="noStrike" dirty="0">
                  <a:solidFill>
                    <a:srgbClr val="FFFFF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ependency on USAID </a:t>
              </a:r>
              <a:endParaRPr lang="en-GH" sz="3000" dirty="0"/>
            </a:p>
          </p:txBody>
        </p:sp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2B60DE01-C7EC-0C3E-2959-11FEB2779AE0}"/>
                </a:ext>
              </a:extLst>
            </p:cNvPr>
            <p:cNvSpPr txBox="1"/>
            <p:nvPr/>
          </p:nvSpPr>
          <p:spPr>
            <a:xfrm>
              <a:off x="0" y="-47625"/>
              <a:ext cx="1295215" cy="222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4" name="Freeform 12">
            <a:extLst>
              <a:ext uri="{FF2B5EF4-FFF2-40B4-BE49-F238E27FC236}">
                <a16:creationId xmlns:a16="http://schemas.microsoft.com/office/drawing/2014/main" id="{7CEDEE9E-3EBB-7E2E-33CA-A7CF1B66C319}"/>
              </a:ext>
            </a:extLst>
          </p:cNvPr>
          <p:cNvSpPr/>
          <p:nvPr/>
        </p:nvSpPr>
        <p:spPr>
          <a:xfrm>
            <a:off x="1066800" y="2095500"/>
            <a:ext cx="665701" cy="665701"/>
          </a:xfrm>
          <a:custGeom>
            <a:avLst/>
            <a:gdLst/>
            <a:ahLst/>
            <a:cxnLst/>
            <a:rect l="l" t="t" r="r" b="b"/>
            <a:pathLst>
              <a:path w="665701" h="665701">
                <a:moveTo>
                  <a:pt x="0" y="0"/>
                </a:moveTo>
                <a:lnTo>
                  <a:pt x="665701" y="0"/>
                </a:lnTo>
                <a:lnTo>
                  <a:pt x="665701" y="665701"/>
                </a:lnTo>
                <a:lnTo>
                  <a:pt x="0" y="6657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16" name="TextBox 28">
            <a:extLst>
              <a:ext uri="{FF2B5EF4-FFF2-40B4-BE49-F238E27FC236}">
                <a16:creationId xmlns:a16="http://schemas.microsoft.com/office/drawing/2014/main" id="{33E4175A-8FC9-2A75-18F9-A559FB921D7F}"/>
              </a:ext>
            </a:extLst>
          </p:cNvPr>
          <p:cNvSpPr txBox="1"/>
          <p:nvPr/>
        </p:nvSpPr>
        <p:spPr>
          <a:xfrm>
            <a:off x="1757397" y="7050348"/>
            <a:ext cx="11980151" cy="2685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Only 4 out of every 10 organizations affected have engaged in any form of advocacy related to the USAID cut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Most of the engagements (72%) have happened at the regional/national level</a:t>
            </a:r>
          </a:p>
        </p:txBody>
      </p:sp>
      <p:pic>
        <p:nvPicPr>
          <p:cNvPr id="17" name="Picture 16" descr="A group of children holding megaphone and speaking&#10;&#10;AI-generated content may be incorrect.">
            <a:extLst>
              <a:ext uri="{FF2B5EF4-FFF2-40B4-BE49-F238E27FC236}">
                <a16:creationId xmlns:a16="http://schemas.microsoft.com/office/drawing/2014/main" id="{42505B6D-C6AD-2648-3D5F-579362E83B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008" y="5344495"/>
            <a:ext cx="1888224" cy="1888224"/>
          </a:xfrm>
          <a:prstGeom prst="rect">
            <a:avLst/>
          </a:prstGeom>
        </p:spPr>
      </p:pic>
      <p:pic>
        <p:nvPicPr>
          <p:cNvPr id="19" name="Picture 18" descr="A blue figure holding a child&#10;&#10;AI-generated content may be incorrect.">
            <a:extLst>
              <a:ext uri="{FF2B5EF4-FFF2-40B4-BE49-F238E27FC236}">
                <a16:creationId xmlns:a16="http://schemas.microsoft.com/office/drawing/2014/main" id="{95AD4625-78CA-9790-8F5C-308DB04EEC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513" y="1384568"/>
            <a:ext cx="247650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72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5083738" y="3604726"/>
            <a:ext cx="9299815" cy="0"/>
          </a:xfrm>
          <a:prstGeom prst="line">
            <a:avLst/>
          </a:prstGeom>
          <a:ln w="38100" cap="flat">
            <a:solidFill>
              <a:srgbClr val="5188C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H"/>
          </a:p>
        </p:txBody>
      </p:sp>
      <p:grpSp>
        <p:nvGrpSpPr>
          <p:cNvPr id="3" name="Group 3"/>
          <p:cNvGrpSpPr/>
          <p:nvPr/>
        </p:nvGrpSpPr>
        <p:grpSpPr>
          <a:xfrm>
            <a:off x="4044420" y="3083050"/>
            <a:ext cx="1043351" cy="1043351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E2F5F"/>
            </a:solidFill>
          </p:spPr>
          <p:txBody>
            <a:bodyPr/>
            <a:lstStyle/>
            <a:p>
              <a:endParaRPr lang="en-GH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692311" y="3083050"/>
            <a:ext cx="1043351" cy="104335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E2F5F"/>
            </a:solidFill>
          </p:spPr>
          <p:txBody>
            <a:bodyPr/>
            <a:lstStyle/>
            <a:p>
              <a:endParaRPr lang="en-GH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340202" y="3083050"/>
            <a:ext cx="1043351" cy="104335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E2F5F"/>
            </a:solidFill>
          </p:spPr>
          <p:txBody>
            <a:bodyPr/>
            <a:lstStyle/>
            <a:p>
              <a:endParaRPr lang="en-GH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39879" y="2782372"/>
            <a:ext cx="2518923" cy="5894830"/>
            <a:chOff x="0" y="0"/>
            <a:chExt cx="883258" cy="155254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83258" cy="1552548"/>
            </a:xfrm>
            <a:custGeom>
              <a:avLst/>
              <a:gdLst/>
              <a:ahLst/>
              <a:cxnLst/>
              <a:rect l="l" t="t" r="r" b="b"/>
              <a:pathLst>
                <a:path w="883258" h="1552548">
                  <a:moveTo>
                    <a:pt x="136203" y="0"/>
                  </a:moveTo>
                  <a:lnTo>
                    <a:pt x="747055" y="0"/>
                  </a:lnTo>
                  <a:cubicBezTo>
                    <a:pt x="822278" y="0"/>
                    <a:pt x="883258" y="60980"/>
                    <a:pt x="883258" y="136203"/>
                  </a:cubicBezTo>
                  <a:lnTo>
                    <a:pt x="883258" y="1416345"/>
                  </a:lnTo>
                  <a:cubicBezTo>
                    <a:pt x="883258" y="1452468"/>
                    <a:pt x="868908" y="1487112"/>
                    <a:pt x="843365" y="1512655"/>
                  </a:cubicBezTo>
                  <a:cubicBezTo>
                    <a:pt x="817822" y="1538198"/>
                    <a:pt x="783178" y="1552548"/>
                    <a:pt x="747055" y="1552548"/>
                  </a:cubicBezTo>
                  <a:lnTo>
                    <a:pt x="136203" y="1552548"/>
                  </a:lnTo>
                  <a:cubicBezTo>
                    <a:pt x="100080" y="1552548"/>
                    <a:pt x="65436" y="1538198"/>
                    <a:pt x="39893" y="1512655"/>
                  </a:cubicBezTo>
                  <a:cubicBezTo>
                    <a:pt x="14350" y="1487112"/>
                    <a:pt x="0" y="1452468"/>
                    <a:pt x="0" y="1416345"/>
                  </a:cubicBezTo>
                  <a:lnTo>
                    <a:pt x="0" y="136203"/>
                  </a:lnTo>
                  <a:cubicBezTo>
                    <a:pt x="0" y="100080"/>
                    <a:pt x="14350" y="65436"/>
                    <a:pt x="39893" y="39893"/>
                  </a:cubicBezTo>
                  <a:cubicBezTo>
                    <a:pt x="65436" y="14350"/>
                    <a:pt x="100080" y="0"/>
                    <a:pt x="136203" y="0"/>
                  </a:cubicBezTo>
                  <a:close/>
                </a:path>
              </a:pathLst>
            </a:custGeom>
            <a:solidFill>
              <a:srgbClr val="E1EDFC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GH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883258" cy="1600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 rot="5400000">
            <a:off x="4371201" y="3409832"/>
            <a:ext cx="389788" cy="389788"/>
          </a:xfrm>
          <a:custGeom>
            <a:avLst/>
            <a:gdLst/>
            <a:ahLst/>
            <a:cxnLst/>
            <a:rect l="l" t="t" r="r" b="b"/>
            <a:pathLst>
              <a:path w="389788" h="389788">
                <a:moveTo>
                  <a:pt x="0" y="0"/>
                </a:moveTo>
                <a:lnTo>
                  <a:pt x="389788" y="0"/>
                </a:lnTo>
                <a:lnTo>
                  <a:pt x="389788" y="389788"/>
                </a:lnTo>
                <a:lnTo>
                  <a:pt x="0" y="389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22" name="TextBox 22"/>
          <p:cNvSpPr txBox="1"/>
          <p:nvPr/>
        </p:nvSpPr>
        <p:spPr>
          <a:xfrm>
            <a:off x="8077201" y="876300"/>
            <a:ext cx="9182100" cy="16627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6603"/>
              </a:lnSpc>
              <a:spcBef>
                <a:spcPct val="0"/>
              </a:spcBef>
            </a:pPr>
            <a:r>
              <a:rPr lang="en-US" sz="5199" b="1" dirty="0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Key Recommendations from </a:t>
            </a:r>
            <a:r>
              <a:rPr lang="en-US" sz="5199" b="1" dirty="0" err="1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CSOs</a:t>
            </a:r>
            <a:endParaRPr lang="en-US" sz="5199" b="1" u="none" strike="noStrike" dirty="0">
              <a:solidFill>
                <a:srgbClr val="0E2F5F"/>
              </a:solidFill>
              <a:latin typeface="Akzidenz-Grotesk Heavy"/>
              <a:ea typeface="Akzidenz-Grotesk Heavy"/>
              <a:cs typeface="Akzidenz-Grotesk Heavy"/>
              <a:sym typeface="Akzidenz-Grotesk Heavy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3687596" y="4338249"/>
            <a:ext cx="4275922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Strengthen Local Resource Mobilization: Domestic fundraising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692311" y="4338249"/>
            <a:ext cx="3919098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Build Strategic Partnerships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340202" y="4338249"/>
            <a:ext cx="3919098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Advocate for Policy Support</a:t>
            </a:r>
          </a:p>
        </p:txBody>
      </p:sp>
      <p:sp>
        <p:nvSpPr>
          <p:cNvPr id="27" name="Freeform 27"/>
          <p:cNvSpPr/>
          <p:nvPr/>
        </p:nvSpPr>
        <p:spPr>
          <a:xfrm rot="5400000">
            <a:off x="9019092" y="3409832"/>
            <a:ext cx="389788" cy="389788"/>
          </a:xfrm>
          <a:custGeom>
            <a:avLst/>
            <a:gdLst/>
            <a:ahLst/>
            <a:cxnLst/>
            <a:rect l="l" t="t" r="r" b="b"/>
            <a:pathLst>
              <a:path w="389788" h="389788">
                <a:moveTo>
                  <a:pt x="0" y="0"/>
                </a:moveTo>
                <a:lnTo>
                  <a:pt x="389788" y="0"/>
                </a:lnTo>
                <a:lnTo>
                  <a:pt x="389788" y="389788"/>
                </a:lnTo>
                <a:lnTo>
                  <a:pt x="0" y="389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28" name="Freeform 28"/>
          <p:cNvSpPr/>
          <p:nvPr/>
        </p:nvSpPr>
        <p:spPr>
          <a:xfrm rot="5400000">
            <a:off x="13666983" y="3409832"/>
            <a:ext cx="389788" cy="389788"/>
          </a:xfrm>
          <a:custGeom>
            <a:avLst/>
            <a:gdLst/>
            <a:ahLst/>
            <a:cxnLst/>
            <a:rect l="l" t="t" r="r" b="b"/>
            <a:pathLst>
              <a:path w="389788" h="389788">
                <a:moveTo>
                  <a:pt x="0" y="0"/>
                </a:moveTo>
                <a:lnTo>
                  <a:pt x="389788" y="0"/>
                </a:lnTo>
                <a:lnTo>
                  <a:pt x="389788" y="389788"/>
                </a:lnTo>
                <a:lnTo>
                  <a:pt x="0" y="389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29" name="Freeform 29"/>
          <p:cNvSpPr/>
          <p:nvPr/>
        </p:nvSpPr>
        <p:spPr>
          <a:xfrm>
            <a:off x="4044420" y="-1043492"/>
            <a:ext cx="3691868" cy="3691868"/>
          </a:xfrm>
          <a:custGeom>
            <a:avLst/>
            <a:gdLst/>
            <a:ahLst/>
            <a:cxnLst/>
            <a:rect l="l" t="t" r="r" b="b"/>
            <a:pathLst>
              <a:path w="3691868" h="3691868">
                <a:moveTo>
                  <a:pt x="0" y="0"/>
                </a:moveTo>
                <a:lnTo>
                  <a:pt x="3691867" y="0"/>
                </a:lnTo>
                <a:lnTo>
                  <a:pt x="3691867" y="3691868"/>
                </a:lnTo>
                <a:lnTo>
                  <a:pt x="0" y="36918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30" name="Freeform 30"/>
          <p:cNvSpPr/>
          <p:nvPr/>
        </p:nvSpPr>
        <p:spPr>
          <a:xfrm>
            <a:off x="3396943" y="1028700"/>
            <a:ext cx="647477" cy="647477"/>
          </a:xfrm>
          <a:custGeom>
            <a:avLst/>
            <a:gdLst/>
            <a:ahLst/>
            <a:cxnLst/>
            <a:rect l="l" t="t" r="r" b="b"/>
            <a:pathLst>
              <a:path w="647477" h="647477">
                <a:moveTo>
                  <a:pt x="0" y="0"/>
                </a:moveTo>
                <a:lnTo>
                  <a:pt x="647477" y="0"/>
                </a:lnTo>
                <a:lnTo>
                  <a:pt x="647477" y="647477"/>
                </a:lnTo>
                <a:lnTo>
                  <a:pt x="0" y="6474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47" name="AutoShape 2">
            <a:extLst>
              <a:ext uri="{FF2B5EF4-FFF2-40B4-BE49-F238E27FC236}">
                <a16:creationId xmlns:a16="http://schemas.microsoft.com/office/drawing/2014/main" id="{7ED50097-D373-C684-F418-AF0C5428605E}"/>
              </a:ext>
            </a:extLst>
          </p:cNvPr>
          <p:cNvSpPr/>
          <p:nvPr/>
        </p:nvSpPr>
        <p:spPr>
          <a:xfrm>
            <a:off x="3930120" y="7089776"/>
            <a:ext cx="5598295" cy="2"/>
          </a:xfrm>
          <a:prstGeom prst="line">
            <a:avLst/>
          </a:prstGeom>
          <a:ln w="38100" cap="flat">
            <a:solidFill>
              <a:srgbClr val="5188C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H"/>
          </a:p>
        </p:txBody>
      </p:sp>
      <p:grpSp>
        <p:nvGrpSpPr>
          <p:cNvPr id="48" name="Group 3">
            <a:extLst>
              <a:ext uri="{FF2B5EF4-FFF2-40B4-BE49-F238E27FC236}">
                <a16:creationId xmlns:a16="http://schemas.microsoft.com/office/drawing/2014/main" id="{934B694C-CFFE-17FF-2777-438752B0D90F}"/>
              </a:ext>
            </a:extLst>
          </p:cNvPr>
          <p:cNvGrpSpPr/>
          <p:nvPr/>
        </p:nvGrpSpPr>
        <p:grpSpPr>
          <a:xfrm>
            <a:off x="3930120" y="6568102"/>
            <a:ext cx="1043351" cy="1043351"/>
            <a:chOff x="0" y="0"/>
            <a:chExt cx="812800" cy="812800"/>
          </a:xfrm>
        </p:grpSpPr>
        <p:sp>
          <p:nvSpPr>
            <p:cNvPr id="49" name="Freeform 4">
              <a:extLst>
                <a:ext uri="{FF2B5EF4-FFF2-40B4-BE49-F238E27FC236}">
                  <a16:creationId xmlns:a16="http://schemas.microsoft.com/office/drawing/2014/main" id="{F2B4AD99-C68C-38C9-9239-B45F99E212C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E2F5F"/>
            </a:solidFill>
          </p:spPr>
          <p:txBody>
            <a:bodyPr/>
            <a:lstStyle/>
            <a:p>
              <a:endParaRPr lang="en-GH"/>
            </a:p>
          </p:txBody>
        </p:sp>
        <p:sp>
          <p:nvSpPr>
            <p:cNvPr id="50" name="TextBox 5">
              <a:extLst>
                <a:ext uri="{FF2B5EF4-FFF2-40B4-BE49-F238E27FC236}">
                  <a16:creationId xmlns:a16="http://schemas.microsoft.com/office/drawing/2014/main" id="{F85D1997-7350-FE96-D66C-188E49EB0D6E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1" name="Group 6">
            <a:extLst>
              <a:ext uri="{FF2B5EF4-FFF2-40B4-BE49-F238E27FC236}">
                <a16:creationId xmlns:a16="http://schemas.microsoft.com/office/drawing/2014/main" id="{8F1DC3C6-BC48-9796-056E-F5A4C2370A3D}"/>
              </a:ext>
            </a:extLst>
          </p:cNvPr>
          <p:cNvGrpSpPr/>
          <p:nvPr/>
        </p:nvGrpSpPr>
        <p:grpSpPr>
          <a:xfrm>
            <a:off x="8578011" y="6568102"/>
            <a:ext cx="1043351" cy="1043351"/>
            <a:chOff x="0" y="0"/>
            <a:chExt cx="812800" cy="812800"/>
          </a:xfrm>
        </p:grpSpPr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058CDF83-55D0-A07C-853C-931A944EF31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E2F5F"/>
            </a:solidFill>
          </p:spPr>
          <p:txBody>
            <a:bodyPr/>
            <a:lstStyle/>
            <a:p>
              <a:endParaRPr lang="en-GH"/>
            </a:p>
          </p:txBody>
        </p:sp>
        <p:sp>
          <p:nvSpPr>
            <p:cNvPr id="53" name="TextBox 8">
              <a:extLst>
                <a:ext uri="{FF2B5EF4-FFF2-40B4-BE49-F238E27FC236}">
                  <a16:creationId xmlns:a16="http://schemas.microsoft.com/office/drawing/2014/main" id="{0C5E1204-049C-936C-B1F2-0B4D01B5D890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57" name="Freeform 21">
            <a:extLst>
              <a:ext uri="{FF2B5EF4-FFF2-40B4-BE49-F238E27FC236}">
                <a16:creationId xmlns:a16="http://schemas.microsoft.com/office/drawing/2014/main" id="{CE9C5F83-EDE7-B577-7A8F-EDE145414326}"/>
              </a:ext>
            </a:extLst>
          </p:cNvPr>
          <p:cNvSpPr/>
          <p:nvPr/>
        </p:nvSpPr>
        <p:spPr>
          <a:xfrm rot="5400000">
            <a:off x="4256901" y="6894884"/>
            <a:ext cx="389788" cy="389788"/>
          </a:xfrm>
          <a:custGeom>
            <a:avLst/>
            <a:gdLst/>
            <a:ahLst/>
            <a:cxnLst/>
            <a:rect l="l" t="t" r="r" b="b"/>
            <a:pathLst>
              <a:path w="389788" h="389788">
                <a:moveTo>
                  <a:pt x="0" y="0"/>
                </a:moveTo>
                <a:lnTo>
                  <a:pt x="389788" y="0"/>
                </a:lnTo>
                <a:lnTo>
                  <a:pt x="389788" y="389788"/>
                </a:lnTo>
                <a:lnTo>
                  <a:pt x="0" y="389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58" name="TextBox 24">
            <a:extLst>
              <a:ext uri="{FF2B5EF4-FFF2-40B4-BE49-F238E27FC236}">
                <a16:creationId xmlns:a16="http://schemas.microsoft.com/office/drawing/2014/main" id="{3F0D3A23-E71C-9BC6-10AB-21DE90824F0A}"/>
              </a:ext>
            </a:extLst>
          </p:cNvPr>
          <p:cNvSpPr txBox="1"/>
          <p:nvPr/>
        </p:nvSpPr>
        <p:spPr>
          <a:xfrm>
            <a:off x="3930120" y="7823301"/>
            <a:ext cx="3919098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Promote Social Enterprises</a:t>
            </a:r>
          </a:p>
        </p:txBody>
      </p:sp>
      <p:sp>
        <p:nvSpPr>
          <p:cNvPr id="59" name="TextBox 25">
            <a:extLst>
              <a:ext uri="{FF2B5EF4-FFF2-40B4-BE49-F238E27FC236}">
                <a16:creationId xmlns:a16="http://schemas.microsoft.com/office/drawing/2014/main" id="{4EDBAE33-5863-8E2E-903E-3A7682B50F72}"/>
              </a:ext>
            </a:extLst>
          </p:cNvPr>
          <p:cNvSpPr txBox="1"/>
          <p:nvPr/>
        </p:nvSpPr>
        <p:spPr>
          <a:xfrm>
            <a:off x="8578011" y="7823301"/>
            <a:ext cx="3919098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3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Capacity Building for Financial Resilience</a:t>
            </a:r>
          </a:p>
        </p:txBody>
      </p:sp>
      <p:sp>
        <p:nvSpPr>
          <p:cNvPr id="61" name="Freeform 27">
            <a:extLst>
              <a:ext uri="{FF2B5EF4-FFF2-40B4-BE49-F238E27FC236}">
                <a16:creationId xmlns:a16="http://schemas.microsoft.com/office/drawing/2014/main" id="{622A1FAD-0D77-961C-5C09-C9D82EDCFFD6}"/>
              </a:ext>
            </a:extLst>
          </p:cNvPr>
          <p:cNvSpPr/>
          <p:nvPr/>
        </p:nvSpPr>
        <p:spPr>
          <a:xfrm rot="5400000">
            <a:off x="8904792" y="6894884"/>
            <a:ext cx="389788" cy="389788"/>
          </a:xfrm>
          <a:custGeom>
            <a:avLst/>
            <a:gdLst/>
            <a:ahLst/>
            <a:cxnLst/>
            <a:rect l="l" t="t" r="r" b="b"/>
            <a:pathLst>
              <a:path w="389788" h="389788">
                <a:moveTo>
                  <a:pt x="0" y="0"/>
                </a:moveTo>
                <a:lnTo>
                  <a:pt x="389788" y="0"/>
                </a:lnTo>
                <a:lnTo>
                  <a:pt x="389788" y="389788"/>
                </a:lnTo>
                <a:lnTo>
                  <a:pt x="0" y="389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pic>
        <p:nvPicPr>
          <p:cNvPr id="12" name="Picture 11" descr="Graphical user interface, text">
            <a:extLst>
              <a:ext uri="{FF2B5EF4-FFF2-40B4-BE49-F238E27FC236}">
                <a16:creationId xmlns:a16="http://schemas.microsoft.com/office/drawing/2014/main" id="{7985BDA7-C740-C152-2F11-5CE5D7AD36C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3194" y="9029700"/>
            <a:ext cx="4376890" cy="1066800"/>
          </a:xfrm>
          <a:prstGeom prst="rect">
            <a:avLst/>
          </a:prstGeom>
          <a:noFill/>
          <a:ln>
            <a:noFill/>
            <a:prstDash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3348995" y="1462372"/>
            <a:ext cx="6843405" cy="630697"/>
            <a:chOff x="0" y="0"/>
            <a:chExt cx="1222878" cy="1753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22878" cy="175329"/>
            </a:xfrm>
            <a:custGeom>
              <a:avLst/>
              <a:gdLst/>
              <a:ahLst/>
              <a:cxnLst/>
              <a:rect l="l" t="t" r="r" b="b"/>
              <a:pathLst>
                <a:path w="1222878" h="175329">
                  <a:moveTo>
                    <a:pt x="85037" y="0"/>
                  </a:moveTo>
                  <a:lnTo>
                    <a:pt x="1137840" y="0"/>
                  </a:lnTo>
                  <a:cubicBezTo>
                    <a:pt x="1184805" y="0"/>
                    <a:pt x="1222878" y="38073"/>
                    <a:pt x="1222878" y="85037"/>
                  </a:cubicBezTo>
                  <a:lnTo>
                    <a:pt x="1222878" y="90291"/>
                  </a:lnTo>
                  <a:cubicBezTo>
                    <a:pt x="1222878" y="137256"/>
                    <a:pt x="1184805" y="175329"/>
                    <a:pt x="1137840" y="175329"/>
                  </a:cubicBezTo>
                  <a:lnTo>
                    <a:pt x="85037" y="175329"/>
                  </a:lnTo>
                  <a:cubicBezTo>
                    <a:pt x="38073" y="175329"/>
                    <a:pt x="0" y="137256"/>
                    <a:pt x="0" y="90291"/>
                  </a:cubicBezTo>
                  <a:lnTo>
                    <a:pt x="0" y="85037"/>
                  </a:lnTo>
                  <a:cubicBezTo>
                    <a:pt x="0" y="38073"/>
                    <a:pt x="38073" y="0"/>
                    <a:pt x="85037" y="0"/>
                  </a:cubicBezTo>
                  <a:close/>
                </a:path>
              </a:pathLst>
            </a:custGeom>
            <a:solidFill>
              <a:srgbClr val="3A577B"/>
            </a:solidFill>
          </p:spPr>
          <p:txBody>
            <a:bodyPr/>
            <a:lstStyle/>
            <a:p>
              <a:endParaRPr lang="en-GH" sz="30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222878" cy="222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 sz="30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115981" y="2635963"/>
            <a:ext cx="14630400" cy="2507537"/>
            <a:chOff x="0" y="0"/>
            <a:chExt cx="1222878" cy="32733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22878" cy="327337"/>
            </a:xfrm>
            <a:custGeom>
              <a:avLst/>
              <a:gdLst/>
              <a:ahLst/>
              <a:cxnLst/>
              <a:rect l="l" t="t" r="r" b="b"/>
              <a:pathLst>
                <a:path w="1222878" h="327337">
                  <a:moveTo>
                    <a:pt x="31681" y="0"/>
                  </a:moveTo>
                  <a:lnTo>
                    <a:pt x="1191197" y="0"/>
                  </a:lnTo>
                  <a:cubicBezTo>
                    <a:pt x="1199599" y="0"/>
                    <a:pt x="1207657" y="3338"/>
                    <a:pt x="1213599" y="9279"/>
                  </a:cubicBezTo>
                  <a:cubicBezTo>
                    <a:pt x="1219540" y="15220"/>
                    <a:pt x="1222878" y="23278"/>
                    <a:pt x="1222878" y="31681"/>
                  </a:cubicBezTo>
                  <a:lnTo>
                    <a:pt x="1222878" y="295656"/>
                  </a:lnTo>
                  <a:cubicBezTo>
                    <a:pt x="1222878" y="304058"/>
                    <a:pt x="1219540" y="312116"/>
                    <a:pt x="1213599" y="318058"/>
                  </a:cubicBezTo>
                  <a:cubicBezTo>
                    <a:pt x="1207657" y="323999"/>
                    <a:pt x="1199599" y="327337"/>
                    <a:pt x="1191197" y="327337"/>
                  </a:cubicBezTo>
                  <a:lnTo>
                    <a:pt x="31681" y="327337"/>
                  </a:lnTo>
                  <a:cubicBezTo>
                    <a:pt x="23278" y="327337"/>
                    <a:pt x="15220" y="323999"/>
                    <a:pt x="9279" y="318058"/>
                  </a:cubicBezTo>
                  <a:cubicBezTo>
                    <a:pt x="3338" y="312116"/>
                    <a:pt x="0" y="304058"/>
                    <a:pt x="0" y="295656"/>
                  </a:cubicBezTo>
                  <a:lnTo>
                    <a:pt x="0" y="31681"/>
                  </a:lnTo>
                  <a:cubicBezTo>
                    <a:pt x="0" y="23278"/>
                    <a:pt x="3338" y="15220"/>
                    <a:pt x="9279" y="9279"/>
                  </a:cubicBezTo>
                  <a:cubicBezTo>
                    <a:pt x="15220" y="3338"/>
                    <a:pt x="23278" y="0"/>
                    <a:pt x="31681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en-GH" sz="200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222878" cy="3749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 sz="200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-403901" y="1028700"/>
            <a:ext cx="2821367" cy="8229600"/>
            <a:chOff x="0" y="0"/>
            <a:chExt cx="883258" cy="216746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83258" cy="2167467"/>
            </a:xfrm>
            <a:custGeom>
              <a:avLst/>
              <a:gdLst/>
              <a:ahLst/>
              <a:cxnLst/>
              <a:rect l="l" t="t" r="r" b="b"/>
              <a:pathLst>
                <a:path w="883258" h="2167467">
                  <a:moveTo>
                    <a:pt x="136203" y="0"/>
                  </a:moveTo>
                  <a:lnTo>
                    <a:pt x="747055" y="0"/>
                  </a:lnTo>
                  <a:cubicBezTo>
                    <a:pt x="822278" y="0"/>
                    <a:pt x="883258" y="60980"/>
                    <a:pt x="883258" y="136203"/>
                  </a:cubicBezTo>
                  <a:lnTo>
                    <a:pt x="883258" y="2031264"/>
                  </a:lnTo>
                  <a:cubicBezTo>
                    <a:pt x="883258" y="2106487"/>
                    <a:pt x="822278" y="2167467"/>
                    <a:pt x="747055" y="2167467"/>
                  </a:cubicBezTo>
                  <a:lnTo>
                    <a:pt x="136203" y="2167467"/>
                  </a:lnTo>
                  <a:cubicBezTo>
                    <a:pt x="100080" y="2167467"/>
                    <a:pt x="65436" y="2153117"/>
                    <a:pt x="39893" y="2127574"/>
                  </a:cubicBezTo>
                  <a:cubicBezTo>
                    <a:pt x="14350" y="2102031"/>
                    <a:pt x="0" y="2067387"/>
                    <a:pt x="0" y="2031264"/>
                  </a:cubicBezTo>
                  <a:lnTo>
                    <a:pt x="0" y="136203"/>
                  </a:lnTo>
                  <a:cubicBezTo>
                    <a:pt x="0" y="100080"/>
                    <a:pt x="14350" y="65436"/>
                    <a:pt x="39893" y="39893"/>
                  </a:cubicBezTo>
                  <a:cubicBezTo>
                    <a:pt x="65436" y="14350"/>
                    <a:pt x="100080" y="0"/>
                    <a:pt x="136203" y="0"/>
                  </a:cubicBezTo>
                  <a:close/>
                </a:path>
              </a:pathLst>
            </a:custGeom>
            <a:solidFill>
              <a:srgbClr val="E1EDFC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GH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883258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755363" y="519635"/>
            <a:ext cx="1496945" cy="1496945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188CC"/>
            </a:solidFill>
          </p:spPr>
          <p:txBody>
            <a:bodyPr/>
            <a:lstStyle/>
            <a:p>
              <a:endParaRPr lang="en-GH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2012442" y="1358520"/>
            <a:ext cx="824861" cy="837306"/>
          </a:xfrm>
          <a:custGeom>
            <a:avLst/>
            <a:gdLst/>
            <a:ahLst/>
            <a:cxnLst/>
            <a:rect l="l" t="t" r="r" b="b"/>
            <a:pathLst>
              <a:path w="824861" h="837306">
                <a:moveTo>
                  <a:pt x="0" y="0"/>
                </a:moveTo>
                <a:lnTo>
                  <a:pt x="824861" y="0"/>
                </a:lnTo>
                <a:lnTo>
                  <a:pt x="824861" y="837306"/>
                </a:lnTo>
                <a:lnTo>
                  <a:pt x="0" y="837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29" name="TextBox 29"/>
          <p:cNvSpPr txBox="1"/>
          <p:nvPr/>
        </p:nvSpPr>
        <p:spPr>
          <a:xfrm>
            <a:off x="4724400" y="536021"/>
            <a:ext cx="6843405" cy="829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30"/>
              </a:lnSpc>
              <a:spcBef>
                <a:spcPct val="0"/>
              </a:spcBef>
            </a:pPr>
            <a:r>
              <a:rPr lang="en-US" sz="5299" b="1" u="none" strike="noStrike" dirty="0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Key Reflections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651736" y="1649177"/>
            <a:ext cx="5890167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3000" b="1" dirty="0">
                <a:solidFill>
                  <a:srgbClr val="FFFFFF"/>
                </a:solidFill>
                <a:latin typeface="Aileron Heavy"/>
                <a:ea typeface="Aileron Heavy"/>
                <a:cs typeface="Aileron Heavy"/>
                <a:sym typeface="Aileron Heavy"/>
              </a:rPr>
              <a:t>CSOs impacted by USAID cut 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009764" y="2339732"/>
            <a:ext cx="14698825" cy="2685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Aileron Bold"/>
                <a:ea typeface="Aileron Bold"/>
                <a:cs typeface="Aileron Bold"/>
                <a:sym typeface="Aileron Bold"/>
              </a:rPr>
              <a:t>The effect was felt more strongly in the northern part of Ghana and around the health and education thematic areas.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Aileron Bold"/>
                <a:ea typeface="Aileron Bold"/>
                <a:cs typeface="Aileron Bold"/>
                <a:sym typeface="Aileron Bold"/>
              </a:rPr>
              <a:t>CSOs should be deliberate in engaging the Government to provide funding for the continuation of these initiatives </a:t>
            </a:r>
          </a:p>
        </p:txBody>
      </p:sp>
      <p:sp>
        <p:nvSpPr>
          <p:cNvPr id="37" name="Freeform 37"/>
          <p:cNvSpPr/>
          <p:nvPr/>
        </p:nvSpPr>
        <p:spPr>
          <a:xfrm>
            <a:off x="1272909" y="7567140"/>
            <a:ext cx="1230927" cy="1230927"/>
          </a:xfrm>
          <a:custGeom>
            <a:avLst/>
            <a:gdLst/>
            <a:ahLst/>
            <a:cxnLst/>
            <a:rect l="l" t="t" r="r" b="b"/>
            <a:pathLst>
              <a:path w="1230927" h="1230927">
                <a:moveTo>
                  <a:pt x="0" y="0"/>
                </a:moveTo>
                <a:lnTo>
                  <a:pt x="1230927" y="0"/>
                </a:lnTo>
                <a:lnTo>
                  <a:pt x="1230927" y="1230927"/>
                </a:lnTo>
                <a:lnTo>
                  <a:pt x="0" y="12309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pic>
        <p:nvPicPr>
          <p:cNvPr id="2" name="Picture 1" descr="Graphical user interface, text">
            <a:extLst>
              <a:ext uri="{FF2B5EF4-FFF2-40B4-BE49-F238E27FC236}">
                <a16:creationId xmlns:a16="http://schemas.microsoft.com/office/drawing/2014/main" id="{B624BD3D-C7D8-4E0F-288B-114B62EB77BA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53910" y="9021107"/>
            <a:ext cx="4376890" cy="1066800"/>
          </a:xfrm>
          <a:prstGeom prst="rect">
            <a:avLst/>
          </a:prstGeom>
          <a:noFill/>
          <a:ln>
            <a:noFill/>
            <a:prstDash/>
          </a:ln>
        </p:spPr>
      </p:pic>
      <p:grpSp>
        <p:nvGrpSpPr>
          <p:cNvPr id="3" name="Group 8">
            <a:extLst>
              <a:ext uri="{FF2B5EF4-FFF2-40B4-BE49-F238E27FC236}">
                <a16:creationId xmlns:a16="http://schemas.microsoft.com/office/drawing/2014/main" id="{44033033-D3F1-68E9-6CC0-95207FC98F39}"/>
              </a:ext>
            </a:extLst>
          </p:cNvPr>
          <p:cNvGrpSpPr/>
          <p:nvPr/>
        </p:nvGrpSpPr>
        <p:grpSpPr>
          <a:xfrm>
            <a:off x="3348994" y="5212097"/>
            <a:ext cx="6843406" cy="617204"/>
            <a:chOff x="0" y="0"/>
            <a:chExt cx="1222878" cy="175329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DBC1FEE0-0E5F-400D-0620-CF9564CB88B9}"/>
                </a:ext>
              </a:extLst>
            </p:cNvPr>
            <p:cNvSpPr/>
            <p:nvPr/>
          </p:nvSpPr>
          <p:spPr>
            <a:xfrm>
              <a:off x="0" y="0"/>
              <a:ext cx="1222878" cy="175329"/>
            </a:xfrm>
            <a:custGeom>
              <a:avLst/>
              <a:gdLst/>
              <a:ahLst/>
              <a:cxnLst/>
              <a:rect l="l" t="t" r="r" b="b"/>
              <a:pathLst>
                <a:path w="1222878" h="175329">
                  <a:moveTo>
                    <a:pt x="85037" y="0"/>
                  </a:moveTo>
                  <a:lnTo>
                    <a:pt x="1137840" y="0"/>
                  </a:lnTo>
                  <a:cubicBezTo>
                    <a:pt x="1184805" y="0"/>
                    <a:pt x="1222878" y="38073"/>
                    <a:pt x="1222878" y="85037"/>
                  </a:cubicBezTo>
                  <a:lnTo>
                    <a:pt x="1222878" y="90291"/>
                  </a:lnTo>
                  <a:cubicBezTo>
                    <a:pt x="1222878" y="137256"/>
                    <a:pt x="1184805" y="175329"/>
                    <a:pt x="1137840" y="175329"/>
                  </a:cubicBezTo>
                  <a:lnTo>
                    <a:pt x="85037" y="175329"/>
                  </a:lnTo>
                  <a:cubicBezTo>
                    <a:pt x="38073" y="175329"/>
                    <a:pt x="0" y="137256"/>
                    <a:pt x="0" y="90291"/>
                  </a:cubicBezTo>
                  <a:lnTo>
                    <a:pt x="0" y="85037"/>
                  </a:lnTo>
                  <a:cubicBezTo>
                    <a:pt x="0" y="38073"/>
                    <a:pt x="38073" y="0"/>
                    <a:pt x="85037" y="0"/>
                  </a:cubicBezTo>
                  <a:close/>
                </a:path>
              </a:pathLst>
            </a:custGeom>
            <a:solidFill>
              <a:srgbClr val="3A577B"/>
            </a:solidFill>
          </p:spPr>
          <p:txBody>
            <a:bodyPr/>
            <a:lstStyle/>
            <a:p>
              <a:endParaRPr lang="en-GH" sz="3000"/>
            </a:p>
          </p:txBody>
        </p: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ADBB7444-E089-11B0-5EA7-6DA7C17568B5}"/>
                </a:ext>
              </a:extLst>
            </p:cNvPr>
            <p:cNvSpPr txBox="1"/>
            <p:nvPr/>
          </p:nvSpPr>
          <p:spPr>
            <a:xfrm>
              <a:off x="0" y="-47625"/>
              <a:ext cx="1222878" cy="222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 sz="300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E37E5CB-CD77-892A-090C-ACF6765C862D}"/>
              </a:ext>
            </a:extLst>
          </p:cNvPr>
          <p:cNvSpPr txBox="1"/>
          <p:nvPr/>
        </p:nvSpPr>
        <p:spPr>
          <a:xfrm>
            <a:off x="3348994" y="5244860"/>
            <a:ext cx="6376532" cy="489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080"/>
              </a:lnSpc>
            </a:pPr>
            <a:r>
              <a:rPr lang="en-US" sz="1800" b="1" dirty="0">
                <a:solidFill>
                  <a:srgbClr val="FFFFFF"/>
                </a:solidFill>
                <a:latin typeface="Aileron Heavy"/>
                <a:ea typeface="Aileron Heavy"/>
                <a:cs typeface="Aileron Heavy"/>
                <a:sym typeface="Aileron Heavy"/>
              </a:rPr>
              <a:t>     </a:t>
            </a:r>
            <a:r>
              <a:rPr lang="en-US" sz="3000" b="1" dirty="0">
                <a:solidFill>
                  <a:srgbClr val="FFFFFF"/>
                </a:solidFill>
                <a:latin typeface="Aileron Heavy"/>
                <a:ea typeface="Aileron Heavy"/>
                <a:cs typeface="Aileron Heavy"/>
                <a:sym typeface="Aileron Heavy"/>
              </a:rPr>
              <a:t>Effect on staff strength</a:t>
            </a:r>
          </a:p>
        </p:txBody>
      </p:sp>
      <p:sp>
        <p:nvSpPr>
          <p:cNvPr id="11" name="TextBox 35">
            <a:extLst>
              <a:ext uri="{FF2B5EF4-FFF2-40B4-BE49-F238E27FC236}">
                <a16:creationId xmlns:a16="http://schemas.microsoft.com/office/drawing/2014/main" id="{67AC3E31-5DA4-8776-F55D-E0140151D501}"/>
              </a:ext>
            </a:extLst>
          </p:cNvPr>
          <p:cNvSpPr txBox="1"/>
          <p:nvPr/>
        </p:nvSpPr>
        <p:spPr>
          <a:xfrm>
            <a:off x="3005525" y="5945402"/>
            <a:ext cx="13814967" cy="1992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Aileron Bold"/>
                <a:ea typeface="Aileron Bold"/>
                <a:cs typeface="Aileron Bold"/>
                <a:sym typeface="Aileron Bold"/>
              </a:rPr>
              <a:t>The USAID cut resulted in CSOs taking up some devasting and inevitable measures.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Aileron Bold"/>
                <a:ea typeface="Aileron Bold"/>
                <a:cs typeface="Aileron Bold"/>
                <a:sym typeface="Aileron Bold"/>
              </a:rPr>
              <a:t>This affected the livelihoods of 320 staff who were laid off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8C48E-180E-76ED-FDEE-0804538D7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04738A93-E8F2-59FB-BD78-08FC15F0BB30}"/>
              </a:ext>
            </a:extLst>
          </p:cNvPr>
          <p:cNvGrpSpPr/>
          <p:nvPr/>
        </p:nvGrpSpPr>
        <p:grpSpPr>
          <a:xfrm>
            <a:off x="3200400" y="1375628"/>
            <a:ext cx="7620000" cy="930069"/>
            <a:chOff x="0" y="0"/>
            <a:chExt cx="1222878" cy="17532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4CBC88E-1D1C-73F1-8B66-FE5742892399}"/>
                </a:ext>
              </a:extLst>
            </p:cNvPr>
            <p:cNvSpPr/>
            <p:nvPr/>
          </p:nvSpPr>
          <p:spPr>
            <a:xfrm>
              <a:off x="0" y="0"/>
              <a:ext cx="1222878" cy="175329"/>
            </a:xfrm>
            <a:custGeom>
              <a:avLst/>
              <a:gdLst/>
              <a:ahLst/>
              <a:cxnLst/>
              <a:rect l="l" t="t" r="r" b="b"/>
              <a:pathLst>
                <a:path w="1222878" h="175329">
                  <a:moveTo>
                    <a:pt x="85037" y="0"/>
                  </a:moveTo>
                  <a:lnTo>
                    <a:pt x="1137840" y="0"/>
                  </a:lnTo>
                  <a:cubicBezTo>
                    <a:pt x="1184805" y="0"/>
                    <a:pt x="1222878" y="38073"/>
                    <a:pt x="1222878" y="85037"/>
                  </a:cubicBezTo>
                  <a:lnTo>
                    <a:pt x="1222878" y="90291"/>
                  </a:lnTo>
                  <a:cubicBezTo>
                    <a:pt x="1222878" y="137256"/>
                    <a:pt x="1184805" y="175329"/>
                    <a:pt x="1137840" y="175329"/>
                  </a:cubicBezTo>
                  <a:lnTo>
                    <a:pt x="85037" y="175329"/>
                  </a:lnTo>
                  <a:cubicBezTo>
                    <a:pt x="38073" y="175329"/>
                    <a:pt x="0" y="137256"/>
                    <a:pt x="0" y="90291"/>
                  </a:cubicBezTo>
                  <a:lnTo>
                    <a:pt x="0" y="85037"/>
                  </a:lnTo>
                  <a:cubicBezTo>
                    <a:pt x="0" y="38073"/>
                    <a:pt x="38073" y="0"/>
                    <a:pt x="85037" y="0"/>
                  </a:cubicBezTo>
                  <a:close/>
                </a:path>
              </a:pathLst>
            </a:custGeom>
            <a:solidFill>
              <a:srgbClr val="3A577B"/>
            </a:solidFill>
          </p:spPr>
          <p:txBody>
            <a:bodyPr/>
            <a:lstStyle/>
            <a:p>
              <a:endParaRPr lang="en-GH" sz="300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8CC4B07F-FE11-413D-515B-278E0003AE5F}"/>
                </a:ext>
              </a:extLst>
            </p:cNvPr>
            <p:cNvSpPr txBox="1"/>
            <p:nvPr/>
          </p:nvSpPr>
          <p:spPr>
            <a:xfrm>
              <a:off x="0" y="-47625"/>
              <a:ext cx="1222878" cy="222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 sz="3000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8F63AB1A-FA0B-8850-5398-2BE7CCA718D2}"/>
              </a:ext>
            </a:extLst>
          </p:cNvPr>
          <p:cNvGrpSpPr/>
          <p:nvPr/>
        </p:nvGrpSpPr>
        <p:grpSpPr>
          <a:xfrm>
            <a:off x="3150916" y="2900062"/>
            <a:ext cx="14630400" cy="2910547"/>
            <a:chOff x="0" y="0"/>
            <a:chExt cx="1222878" cy="327337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FDAD558B-C3D0-D00B-0D76-9BAB0B473984}"/>
                </a:ext>
              </a:extLst>
            </p:cNvPr>
            <p:cNvSpPr/>
            <p:nvPr/>
          </p:nvSpPr>
          <p:spPr>
            <a:xfrm>
              <a:off x="0" y="0"/>
              <a:ext cx="1222878" cy="327337"/>
            </a:xfrm>
            <a:custGeom>
              <a:avLst/>
              <a:gdLst/>
              <a:ahLst/>
              <a:cxnLst/>
              <a:rect l="l" t="t" r="r" b="b"/>
              <a:pathLst>
                <a:path w="1222878" h="327337">
                  <a:moveTo>
                    <a:pt x="31681" y="0"/>
                  </a:moveTo>
                  <a:lnTo>
                    <a:pt x="1191197" y="0"/>
                  </a:lnTo>
                  <a:cubicBezTo>
                    <a:pt x="1199599" y="0"/>
                    <a:pt x="1207657" y="3338"/>
                    <a:pt x="1213599" y="9279"/>
                  </a:cubicBezTo>
                  <a:cubicBezTo>
                    <a:pt x="1219540" y="15220"/>
                    <a:pt x="1222878" y="23278"/>
                    <a:pt x="1222878" y="31681"/>
                  </a:cubicBezTo>
                  <a:lnTo>
                    <a:pt x="1222878" y="295656"/>
                  </a:lnTo>
                  <a:cubicBezTo>
                    <a:pt x="1222878" y="304058"/>
                    <a:pt x="1219540" y="312116"/>
                    <a:pt x="1213599" y="318058"/>
                  </a:cubicBezTo>
                  <a:cubicBezTo>
                    <a:pt x="1207657" y="323999"/>
                    <a:pt x="1199599" y="327337"/>
                    <a:pt x="1191197" y="327337"/>
                  </a:cubicBezTo>
                  <a:lnTo>
                    <a:pt x="31681" y="327337"/>
                  </a:lnTo>
                  <a:cubicBezTo>
                    <a:pt x="23278" y="327337"/>
                    <a:pt x="15220" y="323999"/>
                    <a:pt x="9279" y="318058"/>
                  </a:cubicBezTo>
                  <a:cubicBezTo>
                    <a:pt x="3338" y="312116"/>
                    <a:pt x="0" y="304058"/>
                    <a:pt x="0" y="295656"/>
                  </a:cubicBezTo>
                  <a:lnTo>
                    <a:pt x="0" y="31681"/>
                  </a:lnTo>
                  <a:cubicBezTo>
                    <a:pt x="0" y="23278"/>
                    <a:pt x="3338" y="15220"/>
                    <a:pt x="9279" y="9279"/>
                  </a:cubicBezTo>
                  <a:cubicBezTo>
                    <a:pt x="15220" y="3338"/>
                    <a:pt x="23278" y="0"/>
                    <a:pt x="31681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en-GH" sz="2000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8A997D86-6707-3B70-70DB-0845C42E0307}"/>
                </a:ext>
              </a:extLst>
            </p:cNvPr>
            <p:cNvSpPr txBox="1"/>
            <p:nvPr/>
          </p:nvSpPr>
          <p:spPr>
            <a:xfrm>
              <a:off x="0" y="-47625"/>
              <a:ext cx="1222878" cy="3749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 sz="2000"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0FA624C2-C195-74E3-3731-F174BB7695AA}"/>
              </a:ext>
            </a:extLst>
          </p:cNvPr>
          <p:cNvGrpSpPr/>
          <p:nvPr/>
        </p:nvGrpSpPr>
        <p:grpSpPr>
          <a:xfrm>
            <a:off x="-403901" y="1028700"/>
            <a:ext cx="2821367" cy="8229600"/>
            <a:chOff x="0" y="0"/>
            <a:chExt cx="883258" cy="2167467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B83C3977-BECD-7FA3-AC03-4851E60B2F02}"/>
                </a:ext>
              </a:extLst>
            </p:cNvPr>
            <p:cNvSpPr/>
            <p:nvPr/>
          </p:nvSpPr>
          <p:spPr>
            <a:xfrm>
              <a:off x="0" y="0"/>
              <a:ext cx="883258" cy="2167467"/>
            </a:xfrm>
            <a:custGeom>
              <a:avLst/>
              <a:gdLst/>
              <a:ahLst/>
              <a:cxnLst/>
              <a:rect l="l" t="t" r="r" b="b"/>
              <a:pathLst>
                <a:path w="883258" h="2167467">
                  <a:moveTo>
                    <a:pt x="136203" y="0"/>
                  </a:moveTo>
                  <a:lnTo>
                    <a:pt x="747055" y="0"/>
                  </a:lnTo>
                  <a:cubicBezTo>
                    <a:pt x="822278" y="0"/>
                    <a:pt x="883258" y="60980"/>
                    <a:pt x="883258" y="136203"/>
                  </a:cubicBezTo>
                  <a:lnTo>
                    <a:pt x="883258" y="2031264"/>
                  </a:lnTo>
                  <a:cubicBezTo>
                    <a:pt x="883258" y="2106487"/>
                    <a:pt x="822278" y="2167467"/>
                    <a:pt x="747055" y="2167467"/>
                  </a:cubicBezTo>
                  <a:lnTo>
                    <a:pt x="136203" y="2167467"/>
                  </a:lnTo>
                  <a:cubicBezTo>
                    <a:pt x="100080" y="2167467"/>
                    <a:pt x="65436" y="2153117"/>
                    <a:pt x="39893" y="2127574"/>
                  </a:cubicBezTo>
                  <a:cubicBezTo>
                    <a:pt x="14350" y="2102031"/>
                    <a:pt x="0" y="2067387"/>
                    <a:pt x="0" y="2031264"/>
                  </a:cubicBezTo>
                  <a:lnTo>
                    <a:pt x="0" y="136203"/>
                  </a:lnTo>
                  <a:cubicBezTo>
                    <a:pt x="0" y="100080"/>
                    <a:pt x="14350" y="65436"/>
                    <a:pt x="39893" y="39893"/>
                  </a:cubicBezTo>
                  <a:cubicBezTo>
                    <a:pt x="65436" y="14350"/>
                    <a:pt x="100080" y="0"/>
                    <a:pt x="136203" y="0"/>
                  </a:cubicBezTo>
                  <a:close/>
                </a:path>
              </a:pathLst>
            </a:custGeom>
            <a:solidFill>
              <a:srgbClr val="E1EDFC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GH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3B6639EB-E38F-0E9B-F3E4-18A506C3F94F}"/>
                </a:ext>
              </a:extLst>
            </p:cNvPr>
            <p:cNvSpPr txBox="1"/>
            <p:nvPr/>
          </p:nvSpPr>
          <p:spPr>
            <a:xfrm>
              <a:off x="0" y="-47625"/>
              <a:ext cx="883258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BB8DF680-8C36-B8DD-0BA2-2D8DD7F52775}"/>
              </a:ext>
            </a:extLst>
          </p:cNvPr>
          <p:cNvGrpSpPr/>
          <p:nvPr/>
        </p:nvGrpSpPr>
        <p:grpSpPr>
          <a:xfrm>
            <a:off x="1771456" y="465183"/>
            <a:ext cx="1496945" cy="1496945"/>
            <a:chOff x="0" y="0"/>
            <a:chExt cx="812800" cy="812800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3507AA29-608C-B0EA-09B9-D596AC8623D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188CC"/>
            </a:solidFill>
          </p:spPr>
          <p:txBody>
            <a:bodyPr/>
            <a:lstStyle/>
            <a:p>
              <a:endParaRPr lang="en-GH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444E11EA-B3D3-2525-389D-91148F289FC5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8" name="Freeform 28">
            <a:extLst>
              <a:ext uri="{FF2B5EF4-FFF2-40B4-BE49-F238E27FC236}">
                <a16:creationId xmlns:a16="http://schemas.microsoft.com/office/drawing/2014/main" id="{5CF5AEB0-C41C-8041-F7FE-DB8EF4AA7FB3}"/>
              </a:ext>
            </a:extLst>
          </p:cNvPr>
          <p:cNvSpPr/>
          <p:nvPr/>
        </p:nvSpPr>
        <p:spPr>
          <a:xfrm>
            <a:off x="2012442" y="1358520"/>
            <a:ext cx="824861" cy="837306"/>
          </a:xfrm>
          <a:custGeom>
            <a:avLst/>
            <a:gdLst/>
            <a:ahLst/>
            <a:cxnLst/>
            <a:rect l="l" t="t" r="r" b="b"/>
            <a:pathLst>
              <a:path w="824861" h="837306">
                <a:moveTo>
                  <a:pt x="0" y="0"/>
                </a:moveTo>
                <a:lnTo>
                  <a:pt x="824861" y="0"/>
                </a:lnTo>
                <a:lnTo>
                  <a:pt x="824861" y="837306"/>
                </a:lnTo>
                <a:lnTo>
                  <a:pt x="0" y="837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EB341155-05D2-3AAE-2EDE-3F58A64E0188}"/>
              </a:ext>
            </a:extLst>
          </p:cNvPr>
          <p:cNvSpPr txBox="1"/>
          <p:nvPr/>
        </p:nvSpPr>
        <p:spPr>
          <a:xfrm>
            <a:off x="4800600" y="465183"/>
            <a:ext cx="6843405" cy="829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30"/>
              </a:lnSpc>
              <a:spcBef>
                <a:spcPct val="0"/>
              </a:spcBef>
            </a:pPr>
            <a:r>
              <a:rPr lang="en-US" sz="5299" b="1" u="none" strike="noStrike" dirty="0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Key Reflections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647A55C9-626F-9965-1A45-7AA40D5DBC24}"/>
              </a:ext>
            </a:extLst>
          </p:cNvPr>
          <p:cNvSpPr txBox="1"/>
          <p:nvPr/>
        </p:nvSpPr>
        <p:spPr>
          <a:xfrm>
            <a:off x="3531916" y="1718103"/>
            <a:ext cx="6956968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3000" b="1" dirty="0">
                <a:solidFill>
                  <a:srgbClr val="FFFFFF"/>
                </a:solidFill>
                <a:latin typeface="Aileron Heavy"/>
                <a:ea typeface="Aileron Heavy"/>
                <a:cs typeface="Aileron Heavy"/>
                <a:sym typeface="Aileron Heavy"/>
              </a:rPr>
              <a:t>Alternative Funding to USAID cut 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EB048938-FBDC-FDD8-A153-8611B42C9812}"/>
              </a:ext>
            </a:extLst>
          </p:cNvPr>
          <p:cNvSpPr txBox="1"/>
          <p:nvPr/>
        </p:nvSpPr>
        <p:spPr>
          <a:xfrm>
            <a:off x="3200400" y="2470652"/>
            <a:ext cx="13814967" cy="2685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Aileron Bold"/>
                <a:ea typeface="Aileron Bold"/>
                <a:cs typeface="Aileron Bold"/>
                <a:sym typeface="Aileron Bold"/>
              </a:rPr>
              <a:t>Half of the CSOs who are yet to secure alternative funding are unlikely to do that even in the next one year.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Aileron Bold"/>
                <a:ea typeface="Aileron Bold"/>
                <a:cs typeface="Aileron Bold"/>
                <a:sym typeface="Aileron Bold"/>
              </a:rPr>
              <a:t>A call for capacity support and awareness around alternative funding opportunities (including local fund raising). </a:t>
            </a:r>
          </a:p>
        </p:txBody>
      </p:sp>
      <p:sp>
        <p:nvSpPr>
          <p:cNvPr id="37" name="Freeform 37">
            <a:extLst>
              <a:ext uri="{FF2B5EF4-FFF2-40B4-BE49-F238E27FC236}">
                <a16:creationId xmlns:a16="http://schemas.microsoft.com/office/drawing/2014/main" id="{F10B2BF4-E8F2-A034-16F0-5A69E261956C}"/>
              </a:ext>
            </a:extLst>
          </p:cNvPr>
          <p:cNvSpPr/>
          <p:nvPr/>
        </p:nvSpPr>
        <p:spPr>
          <a:xfrm>
            <a:off x="1272909" y="7567140"/>
            <a:ext cx="1230927" cy="1230927"/>
          </a:xfrm>
          <a:custGeom>
            <a:avLst/>
            <a:gdLst/>
            <a:ahLst/>
            <a:cxnLst/>
            <a:rect l="l" t="t" r="r" b="b"/>
            <a:pathLst>
              <a:path w="1230927" h="1230927">
                <a:moveTo>
                  <a:pt x="0" y="0"/>
                </a:moveTo>
                <a:lnTo>
                  <a:pt x="1230927" y="0"/>
                </a:lnTo>
                <a:lnTo>
                  <a:pt x="1230927" y="1230927"/>
                </a:lnTo>
                <a:lnTo>
                  <a:pt x="0" y="12309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pic>
        <p:nvPicPr>
          <p:cNvPr id="2" name="Picture 1" descr="Graphical user interface, text">
            <a:extLst>
              <a:ext uri="{FF2B5EF4-FFF2-40B4-BE49-F238E27FC236}">
                <a16:creationId xmlns:a16="http://schemas.microsoft.com/office/drawing/2014/main" id="{83EE2C71-3FB2-EBBE-E3DE-2E34BE24D12E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53910" y="9021107"/>
            <a:ext cx="4376890" cy="1066800"/>
          </a:xfrm>
          <a:prstGeom prst="rect">
            <a:avLst/>
          </a:prstGeom>
          <a:noFill/>
          <a:ln>
            <a:noFill/>
            <a:prstDash/>
          </a:ln>
        </p:spPr>
      </p:pic>
      <p:grpSp>
        <p:nvGrpSpPr>
          <p:cNvPr id="12" name="Group 8">
            <a:extLst>
              <a:ext uri="{FF2B5EF4-FFF2-40B4-BE49-F238E27FC236}">
                <a16:creationId xmlns:a16="http://schemas.microsoft.com/office/drawing/2014/main" id="{4973EAEA-8575-7C39-314B-3332BF5F2AF9}"/>
              </a:ext>
            </a:extLst>
          </p:cNvPr>
          <p:cNvGrpSpPr/>
          <p:nvPr/>
        </p:nvGrpSpPr>
        <p:grpSpPr>
          <a:xfrm>
            <a:off x="3292464" y="5337562"/>
            <a:ext cx="7620000" cy="744214"/>
            <a:chOff x="0" y="0"/>
            <a:chExt cx="1222878" cy="175329"/>
          </a:xfrm>
        </p:grpSpPr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15357D07-BA90-60F5-8AE8-E07BA1667FD9}"/>
                </a:ext>
              </a:extLst>
            </p:cNvPr>
            <p:cNvSpPr/>
            <p:nvPr/>
          </p:nvSpPr>
          <p:spPr>
            <a:xfrm>
              <a:off x="0" y="0"/>
              <a:ext cx="1222878" cy="175329"/>
            </a:xfrm>
            <a:custGeom>
              <a:avLst/>
              <a:gdLst/>
              <a:ahLst/>
              <a:cxnLst/>
              <a:rect l="l" t="t" r="r" b="b"/>
              <a:pathLst>
                <a:path w="1222878" h="175329">
                  <a:moveTo>
                    <a:pt x="85037" y="0"/>
                  </a:moveTo>
                  <a:lnTo>
                    <a:pt x="1137840" y="0"/>
                  </a:lnTo>
                  <a:cubicBezTo>
                    <a:pt x="1184805" y="0"/>
                    <a:pt x="1222878" y="38073"/>
                    <a:pt x="1222878" y="85037"/>
                  </a:cubicBezTo>
                  <a:lnTo>
                    <a:pt x="1222878" y="90291"/>
                  </a:lnTo>
                  <a:cubicBezTo>
                    <a:pt x="1222878" y="137256"/>
                    <a:pt x="1184805" y="175329"/>
                    <a:pt x="1137840" y="175329"/>
                  </a:cubicBezTo>
                  <a:lnTo>
                    <a:pt x="85037" y="175329"/>
                  </a:lnTo>
                  <a:cubicBezTo>
                    <a:pt x="38073" y="175329"/>
                    <a:pt x="0" y="137256"/>
                    <a:pt x="0" y="90291"/>
                  </a:cubicBezTo>
                  <a:lnTo>
                    <a:pt x="0" y="85037"/>
                  </a:lnTo>
                  <a:cubicBezTo>
                    <a:pt x="0" y="38073"/>
                    <a:pt x="38073" y="0"/>
                    <a:pt x="85037" y="0"/>
                  </a:cubicBezTo>
                  <a:close/>
                </a:path>
              </a:pathLst>
            </a:custGeom>
            <a:solidFill>
              <a:srgbClr val="3A577B"/>
            </a:solidFill>
          </p:spPr>
          <p:txBody>
            <a:bodyPr/>
            <a:lstStyle/>
            <a:p>
              <a:endParaRPr lang="en-GH" sz="3000"/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B174E283-08DE-5AD7-A234-214192A4B7F5}"/>
                </a:ext>
              </a:extLst>
            </p:cNvPr>
            <p:cNvSpPr txBox="1"/>
            <p:nvPr/>
          </p:nvSpPr>
          <p:spPr>
            <a:xfrm>
              <a:off x="0" y="-47625"/>
              <a:ext cx="1222878" cy="222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 sz="3000"/>
            </a:p>
          </p:txBody>
        </p:sp>
      </p:grpSp>
      <p:sp>
        <p:nvSpPr>
          <p:cNvPr id="18" name="TextBox 33">
            <a:extLst>
              <a:ext uri="{FF2B5EF4-FFF2-40B4-BE49-F238E27FC236}">
                <a16:creationId xmlns:a16="http://schemas.microsoft.com/office/drawing/2014/main" id="{C01618EE-76D1-6D74-F51B-EBD3D2C0522D}"/>
              </a:ext>
            </a:extLst>
          </p:cNvPr>
          <p:cNvSpPr txBox="1"/>
          <p:nvPr/>
        </p:nvSpPr>
        <p:spPr>
          <a:xfrm>
            <a:off x="2495815" y="5578019"/>
            <a:ext cx="6956968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3000" b="1" dirty="0">
                <a:solidFill>
                  <a:srgbClr val="FFFFFF"/>
                </a:solidFill>
                <a:latin typeface="Aileron Heavy"/>
                <a:ea typeface="Aileron Heavy"/>
                <a:cs typeface="Aileron Heavy"/>
                <a:sym typeface="Aileron Heavy"/>
              </a:rPr>
              <a:t>Dependency on USAID </a:t>
            </a:r>
          </a:p>
        </p:txBody>
      </p:sp>
      <p:sp>
        <p:nvSpPr>
          <p:cNvPr id="19" name="TextBox 35">
            <a:extLst>
              <a:ext uri="{FF2B5EF4-FFF2-40B4-BE49-F238E27FC236}">
                <a16:creationId xmlns:a16="http://schemas.microsoft.com/office/drawing/2014/main" id="{B6B4F7B0-CD91-FD16-B3CE-62BBFC51D74C}"/>
              </a:ext>
            </a:extLst>
          </p:cNvPr>
          <p:cNvSpPr txBox="1"/>
          <p:nvPr/>
        </p:nvSpPr>
        <p:spPr>
          <a:xfrm>
            <a:off x="3108010" y="6246730"/>
            <a:ext cx="13814967" cy="2685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Aileron Bold"/>
                <a:ea typeface="Aileron Bold"/>
                <a:cs typeface="Aileron Bold"/>
                <a:sym typeface="Aileron Bold"/>
              </a:rPr>
              <a:t>The study highlights high level of dependency of CSOs on USAID funding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Aileron Bold"/>
                <a:ea typeface="Aileron Bold"/>
                <a:cs typeface="Aileron Bold"/>
                <a:sym typeface="Aileron Bold"/>
              </a:rPr>
              <a:t> This provides an opportunity for CSOs to think widely beyond foreign aid and potentially ignite conversations around local philanthropy, social enterprise and other funding initiatives. </a:t>
            </a:r>
          </a:p>
        </p:txBody>
      </p:sp>
    </p:spTree>
    <p:extLst>
      <p:ext uri="{BB962C8B-B14F-4D97-AF65-F5344CB8AC3E}">
        <p14:creationId xmlns:p14="http://schemas.microsoft.com/office/powerpoint/2010/main" val="1739754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21AEA-A83C-3D16-1C79-9008C5184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E89FE78C-CC0F-BFDA-39A5-9FA45D103F8D}"/>
              </a:ext>
            </a:extLst>
          </p:cNvPr>
          <p:cNvGrpSpPr/>
          <p:nvPr/>
        </p:nvGrpSpPr>
        <p:grpSpPr>
          <a:xfrm>
            <a:off x="3200400" y="1806539"/>
            <a:ext cx="7620000" cy="878463"/>
            <a:chOff x="0" y="0"/>
            <a:chExt cx="1222878" cy="17532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9FE67D6-5EBC-0B39-5B73-CEED932C2DD6}"/>
                </a:ext>
              </a:extLst>
            </p:cNvPr>
            <p:cNvSpPr/>
            <p:nvPr/>
          </p:nvSpPr>
          <p:spPr>
            <a:xfrm>
              <a:off x="0" y="0"/>
              <a:ext cx="1222878" cy="175329"/>
            </a:xfrm>
            <a:custGeom>
              <a:avLst/>
              <a:gdLst/>
              <a:ahLst/>
              <a:cxnLst/>
              <a:rect l="l" t="t" r="r" b="b"/>
              <a:pathLst>
                <a:path w="1222878" h="175329">
                  <a:moveTo>
                    <a:pt x="85037" y="0"/>
                  </a:moveTo>
                  <a:lnTo>
                    <a:pt x="1137840" y="0"/>
                  </a:lnTo>
                  <a:cubicBezTo>
                    <a:pt x="1184805" y="0"/>
                    <a:pt x="1222878" y="38073"/>
                    <a:pt x="1222878" y="85037"/>
                  </a:cubicBezTo>
                  <a:lnTo>
                    <a:pt x="1222878" y="90291"/>
                  </a:lnTo>
                  <a:cubicBezTo>
                    <a:pt x="1222878" y="137256"/>
                    <a:pt x="1184805" y="175329"/>
                    <a:pt x="1137840" y="175329"/>
                  </a:cubicBezTo>
                  <a:lnTo>
                    <a:pt x="85037" y="175329"/>
                  </a:lnTo>
                  <a:cubicBezTo>
                    <a:pt x="38073" y="175329"/>
                    <a:pt x="0" y="137256"/>
                    <a:pt x="0" y="90291"/>
                  </a:cubicBezTo>
                  <a:lnTo>
                    <a:pt x="0" y="85037"/>
                  </a:lnTo>
                  <a:cubicBezTo>
                    <a:pt x="0" y="38073"/>
                    <a:pt x="38073" y="0"/>
                    <a:pt x="85037" y="0"/>
                  </a:cubicBezTo>
                  <a:close/>
                </a:path>
              </a:pathLst>
            </a:custGeom>
            <a:solidFill>
              <a:srgbClr val="3A577B"/>
            </a:solidFill>
          </p:spPr>
          <p:txBody>
            <a:bodyPr/>
            <a:lstStyle/>
            <a:p>
              <a:endParaRPr lang="en-GH" sz="300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861723A-8B08-4752-EAF1-2C473C804DC7}"/>
                </a:ext>
              </a:extLst>
            </p:cNvPr>
            <p:cNvSpPr txBox="1"/>
            <p:nvPr/>
          </p:nvSpPr>
          <p:spPr>
            <a:xfrm>
              <a:off x="0" y="-47625"/>
              <a:ext cx="1222878" cy="222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 sz="3000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6F1931B9-A325-FDF0-9A30-4AA6449A6E34}"/>
              </a:ext>
            </a:extLst>
          </p:cNvPr>
          <p:cNvGrpSpPr/>
          <p:nvPr/>
        </p:nvGrpSpPr>
        <p:grpSpPr>
          <a:xfrm>
            <a:off x="3150916" y="2900062"/>
            <a:ext cx="14630400" cy="5546640"/>
            <a:chOff x="0" y="0"/>
            <a:chExt cx="1222878" cy="327337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78AE5ED9-21E2-4FE3-6EC4-8A847815F25D}"/>
                </a:ext>
              </a:extLst>
            </p:cNvPr>
            <p:cNvSpPr/>
            <p:nvPr/>
          </p:nvSpPr>
          <p:spPr>
            <a:xfrm>
              <a:off x="0" y="0"/>
              <a:ext cx="1222878" cy="327337"/>
            </a:xfrm>
            <a:custGeom>
              <a:avLst/>
              <a:gdLst/>
              <a:ahLst/>
              <a:cxnLst/>
              <a:rect l="l" t="t" r="r" b="b"/>
              <a:pathLst>
                <a:path w="1222878" h="327337">
                  <a:moveTo>
                    <a:pt x="31681" y="0"/>
                  </a:moveTo>
                  <a:lnTo>
                    <a:pt x="1191197" y="0"/>
                  </a:lnTo>
                  <a:cubicBezTo>
                    <a:pt x="1199599" y="0"/>
                    <a:pt x="1207657" y="3338"/>
                    <a:pt x="1213599" y="9279"/>
                  </a:cubicBezTo>
                  <a:cubicBezTo>
                    <a:pt x="1219540" y="15220"/>
                    <a:pt x="1222878" y="23278"/>
                    <a:pt x="1222878" y="31681"/>
                  </a:cubicBezTo>
                  <a:lnTo>
                    <a:pt x="1222878" y="295656"/>
                  </a:lnTo>
                  <a:cubicBezTo>
                    <a:pt x="1222878" y="304058"/>
                    <a:pt x="1219540" y="312116"/>
                    <a:pt x="1213599" y="318058"/>
                  </a:cubicBezTo>
                  <a:cubicBezTo>
                    <a:pt x="1207657" y="323999"/>
                    <a:pt x="1199599" y="327337"/>
                    <a:pt x="1191197" y="327337"/>
                  </a:cubicBezTo>
                  <a:lnTo>
                    <a:pt x="31681" y="327337"/>
                  </a:lnTo>
                  <a:cubicBezTo>
                    <a:pt x="23278" y="327337"/>
                    <a:pt x="15220" y="323999"/>
                    <a:pt x="9279" y="318058"/>
                  </a:cubicBezTo>
                  <a:cubicBezTo>
                    <a:pt x="3338" y="312116"/>
                    <a:pt x="0" y="304058"/>
                    <a:pt x="0" y="295656"/>
                  </a:cubicBezTo>
                  <a:lnTo>
                    <a:pt x="0" y="31681"/>
                  </a:lnTo>
                  <a:cubicBezTo>
                    <a:pt x="0" y="23278"/>
                    <a:pt x="3338" y="15220"/>
                    <a:pt x="9279" y="9279"/>
                  </a:cubicBezTo>
                  <a:cubicBezTo>
                    <a:pt x="15220" y="3338"/>
                    <a:pt x="23278" y="0"/>
                    <a:pt x="31681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en-GH" sz="2000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E699ED5B-DEE7-3208-7F57-8A2D55E22A5C}"/>
                </a:ext>
              </a:extLst>
            </p:cNvPr>
            <p:cNvSpPr txBox="1"/>
            <p:nvPr/>
          </p:nvSpPr>
          <p:spPr>
            <a:xfrm>
              <a:off x="0" y="-47625"/>
              <a:ext cx="1222878" cy="3749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 sz="2000"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5B2B6F5A-B3AC-41A8-5415-6BDBD2E888C5}"/>
              </a:ext>
            </a:extLst>
          </p:cNvPr>
          <p:cNvGrpSpPr/>
          <p:nvPr/>
        </p:nvGrpSpPr>
        <p:grpSpPr>
          <a:xfrm>
            <a:off x="-403901" y="1028700"/>
            <a:ext cx="2821367" cy="8229600"/>
            <a:chOff x="0" y="0"/>
            <a:chExt cx="883258" cy="2167467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35DC7677-CBF1-393A-CA57-EC6251F857B0}"/>
                </a:ext>
              </a:extLst>
            </p:cNvPr>
            <p:cNvSpPr/>
            <p:nvPr/>
          </p:nvSpPr>
          <p:spPr>
            <a:xfrm>
              <a:off x="0" y="0"/>
              <a:ext cx="883258" cy="2167467"/>
            </a:xfrm>
            <a:custGeom>
              <a:avLst/>
              <a:gdLst/>
              <a:ahLst/>
              <a:cxnLst/>
              <a:rect l="l" t="t" r="r" b="b"/>
              <a:pathLst>
                <a:path w="883258" h="2167467">
                  <a:moveTo>
                    <a:pt x="136203" y="0"/>
                  </a:moveTo>
                  <a:lnTo>
                    <a:pt x="747055" y="0"/>
                  </a:lnTo>
                  <a:cubicBezTo>
                    <a:pt x="822278" y="0"/>
                    <a:pt x="883258" y="60980"/>
                    <a:pt x="883258" y="136203"/>
                  </a:cubicBezTo>
                  <a:lnTo>
                    <a:pt x="883258" y="2031264"/>
                  </a:lnTo>
                  <a:cubicBezTo>
                    <a:pt x="883258" y="2106487"/>
                    <a:pt x="822278" y="2167467"/>
                    <a:pt x="747055" y="2167467"/>
                  </a:cubicBezTo>
                  <a:lnTo>
                    <a:pt x="136203" y="2167467"/>
                  </a:lnTo>
                  <a:cubicBezTo>
                    <a:pt x="100080" y="2167467"/>
                    <a:pt x="65436" y="2153117"/>
                    <a:pt x="39893" y="2127574"/>
                  </a:cubicBezTo>
                  <a:cubicBezTo>
                    <a:pt x="14350" y="2102031"/>
                    <a:pt x="0" y="2067387"/>
                    <a:pt x="0" y="2031264"/>
                  </a:cubicBezTo>
                  <a:lnTo>
                    <a:pt x="0" y="136203"/>
                  </a:lnTo>
                  <a:cubicBezTo>
                    <a:pt x="0" y="100080"/>
                    <a:pt x="14350" y="65436"/>
                    <a:pt x="39893" y="39893"/>
                  </a:cubicBezTo>
                  <a:cubicBezTo>
                    <a:pt x="65436" y="14350"/>
                    <a:pt x="100080" y="0"/>
                    <a:pt x="136203" y="0"/>
                  </a:cubicBezTo>
                  <a:close/>
                </a:path>
              </a:pathLst>
            </a:custGeom>
            <a:solidFill>
              <a:srgbClr val="E1EDFC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GH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E780C495-4676-6308-0508-94F89C5CC3F5}"/>
                </a:ext>
              </a:extLst>
            </p:cNvPr>
            <p:cNvSpPr txBox="1"/>
            <p:nvPr/>
          </p:nvSpPr>
          <p:spPr>
            <a:xfrm>
              <a:off x="0" y="-47625"/>
              <a:ext cx="883258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C1DDD4C2-9450-F0C3-5E04-78BD859EE52C}"/>
              </a:ext>
            </a:extLst>
          </p:cNvPr>
          <p:cNvGrpSpPr/>
          <p:nvPr/>
        </p:nvGrpSpPr>
        <p:grpSpPr>
          <a:xfrm>
            <a:off x="1676400" y="1028700"/>
            <a:ext cx="1496945" cy="1496945"/>
            <a:chOff x="0" y="0"/>
            <a:chExt cx="812800" cy="812800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6DD38026-CD33-5553-7745-4EC9A3FED2A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188CC"/>
            </a:solidFill>
          </p:spPr>
          <p:txBody>
            <a:bodyPr/>
            <a:lstStyle/>
            <a:p>
              <a:endParaRPr lang="en-GH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91E3DE1B-2137-BF0E-47C4-D21C8E7E9741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8" name="Freeform 28">
            <a:extLst>
              <a:ext uri="{FF2B5EF4-FFF2-40B4-BE49-F238E27FC236}">
                <a16:creationId xmlns:a16="http://schemas.microsoft.com/office/drawing/2014/main" id="{D65E7C02-7728-7070-12F4-0BB8C4A536E6}"/>
              </a:ext>
            </a:extLst>
          </p:cNvPr>
          <p:cNvSpPr/>
          <p:nvPr/>
        </p:nvSpPr>
        <p:spPr>
          <a:xfrm>
            <a:off x="2012442" y="1358520"/>
            <a:ext cx="824861" cy="837306"/>
          </a:xfrm>
          <a:custGeom>
            <a:avLst/>
            <a:gdLst/>
            <a:ahLst/>
            <a:cxnLst/>
            <a:rect l="l" t="t" r="r" b="b"/>
            <a:pathLst>
              <a:path w="824861" h="837306">
                <a:moveTo>
                  <a:pt x="0" y="0"/>
                </a:moveTo>
                <a:lnTo>
                  <a:pt x="824861" y="0"/>
                </a:lnTo>
                <a:lnTo>
                  <a:pt x="824861" y="837306"/>
                </a:lnTo>
                <a:lnTo>
                  <a:pt x="0" y="8373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680FB0E1-797A-0688-D4E1-2143DA4A9D5B}"/>
              </a:ext>
            </a:extLst>
          </p:cNvPr>
          <p:cNvSpPr txBox="1"/>
          <p:nvPr/>
        </p:nvSpPr>
        <p:spPr>
          <a:xfrm>
            <a:off x="4788044" y="885825"/>
            <a:ext cx="6843405" cy="829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30"/>
              </a:lnSpc>
              <a:spcBef>
                <a:spcPct val="0"/>
              </a:spcBef>
            </a:pPr>
            <a:r>
              <a:rPr lang="en-US" sz="5299" b="1" u="none" strike="noStrike" dirty="0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Key Reflections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9CDF90F2-34F9-C6F9-9219-4A5607E22D9F}"/>
              </a:ext>
            </a:extLst>
          </p:cNvPr>
          <p:cNvSpPr txBox="1"/>
          <p:nvPr/>
        </p:nvSpPr>
        <p:spPr>
          <a:xfrm>
            <a:off x="3531916" y="2078842"/>
            <a:ext cx="6956968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3000" b="1" dirty="0">
                <a:solidFill>
                  <a:srgbClr val="FFFFFF"/>
                </a:solidFill>
                <a:latin typeface="Aileron Heavy"/>
                <a:ea typeface="Aileron Heavy"/>
                <a:cs typeface="Aileron Heavy"/>
                <a:sym typeface="Aileron Heavy"/>
              </a:rPr>
              <a:t>Advocacy related to USAID cut 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53D69DF2-F070-2F45-D30E-E419F8837537}"/>
              </a:ext>
            </a:extLst>
          </p:cNvPr>
          <p:cNvSpPr txBox="1"/>
          <p:nvPr/>
        </p:nvSpPr>
        <p:spPr>
          <a:xfrm>
            <a:off x="3558633" y="3050792"/>
            <a:ext cx="13814967" cy="4070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Aileron Bold"/>
                <a:ea typeface="Aileron Bold"/>
                <a:cs typeface="Aileron Bold"/>
                <a:sym typeface="Aileron Bold"/>
              </a:rPr>
              <a:t>In such circumstances, advocacy around the implications and possible redress is a very critical way forward.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Aileron Bold"/>
                <a:ea typeface="Aileron Bold"/>
                <a:cs typeface="Aileron Bold"/>
                <a:sym typeface="Aileron Bold"/>
              </a:rPr>
              <a:t>However, less than half of the affected organisations are yet to engage in any form of advocacy.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Aileron Bold"/>
                <a:ea typeface="Aileron Bold"/>
                <a:cs typeface="Aileron Bold"/>
                <a:sym typeface="Aileron Bold"/>
              </a:rPr>
              <a:t>These limited engagements curtail critical thinking amongst stakeholders on CSOs dependency on foreign aid.</a:t>
            </a:r>
          </a:p>
        </p:txBody>
      </p:sp>
      <p:sp>
        <p:nvSpPr>
          <p:cNvPr id="37" name="Freeform 37">
            <a:extLst>
              <a:ext uri="{FF2B5EF4-FFF2-40B4-BE49-F238E27FC236}">
                <a16:creationId xmlns:a16="http://schemas.microsoft.com/office/drawing/2014/main" id="{7F40BA3C-7F19-2571-8E78-AA9B7015E2FA}"/>
              </a:ext>
            </a:extLst>
          </p:cNvPr>
          <p:cNvSpPr/>
          <p:nvPr/>
        </p:nvSpPr>
        <p:spPr>
          <a:xfrm>
            <a:off x="1272909" y="7567140"/>
            <a:ext cx="1230927" cy="1230927"/>
          </a:xfrm>
          <a:custGeom>
            <a:avLst/>
            <a:gdLst/>
            <a:ahLst/>
            <a:cxnLst/>
            <a:rect l="l" t="t" r="r" b="b"/>
            <a:pathLst>
              <a:path w="1230927" h="1230927">
                <a:moveTo>
                  <a:pt x="0" y="0"/>
                </a:moveTo>
                <a:lnTo>
                  <a:pt x="1230927" y="0"/>
                </a:lnTo>
                <a:lnTo>
                  <a:pt x="1230927" y="1230927"/>
                </a:lnTo>
                <a:lnTo>
                  <a:pt x="0" y="12309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pic>
        <p:nvPicPr>
          <p:cNvPr id="2" name="Picture 1" descr="Graphical user interface, text">
            <a:extLst>
              <a:ext uri="{FF2B5EF4-FFF2-40B4-BE49-F238E27FC236}">
                <a16:creationId xmlns:a16="http://schemas.microsoft.com/office/drawing/2014/main" id="{08C1B8E4-E657-63CB-C268-B9F7FE013419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53910" y="9021107"/>
            <a:ext cx="4376890" cy="106680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192947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9734" y="3553259"/>
            <a:ext cx="12569866" cy="3770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658"/>
              </a:lnSpc>
            </a:pPr>
            <a:r>
              <a:rPr lang="en-US" sz="16848" b="1" dirty="0">
                <a:solidFill>
                  <a:srgbClr val="0E2F5F"/>
                </a:solidFill>
                <a:latin typeface="Barlow Condensed Heavy"/>
                <a:ea typeface="Barlow Condensed Heavy"/>
                <a:cs typeface="Barlow Condensed Heavy"/>
                <a:sym typeface="Barlow Condensed Heavy"/>
              </a:rPr>
              <a:t>GROUP</a:t>
            </a:r>
          </a:p>
          <a:p>
            <a:pPr algn="ctr">
              <a:lnSpc>
                <a:spcPts val="14658"/>
              </a:lnSpc>
            </a:pPr>
            <a:r>
              <a:rPr lang="en-US" sz="16848" b="1" dirty="0">
                <a:solidFill>
                  <a:srgbClr val="0E2F5F"/>
                </a:solidFill>
                <a:latin typeface="Barlow Condensed Heavy"/>
                <a:ea typeface="Barlow Condensed Heavy"/>
                <a:cs typeface="Barlow Condensed Heavy"/>
                <a:sym typeface="Barlow Condensed Heavy"/>
              </a:rPr>
              <a:t>REFLECTIONS!!</a:t>
            </a:r>
          </a:p>
        </p:txBody>
      </p:sp>
      <p:sp>
        <p:nvSpPr>
          <p:cNvPr id="6" name="Freeform 6"/>
          <p:cNvSpPr/>
          <p:nvPr/>
        </p:nvSpPr>
        <p:spPr>
          <a:xfrm>
            <a:off x="7511163" y="7791225"/>
            <a:ext cx="305535" cy="302202"/>
          </a:xfrm>
          <a:custGeom>
            <a:avLst/>
            <a:gdLst/>
            <a:ahLst/>
            <a:cxnLst/>
            <a:rect l="l" t="t" r="r" b="b"/>
            <a:pathLst>
              <a:path w="305535" h="302202">
                <a:moveTo>
                  <a:pt x="0" y="0"/>
                </a:moveTo>
                <a:lnTo>
                  <a:pt x="305535" y="0"/>
                </a:lnTo>
                <a:lnTo>
                  <a:pt x="305535" y="302203"/>
                </a:lnTo>
                <a:lnTo>
                  <a:pt x="0" y="3022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7" name="TextBox 7"/>
          <p:cNvSpPr txBox="1"/>
          <p:nvPr/>
        </p:nvSpPr>
        <p:spPr>
          <a:xfrm>
            <a:off x="7991226" y="7772175"/>
            <a:ext cx="3009626" cy="30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3"/>
              </a:lnSpc>
            </a:pPr>
            <a:r>
              <a:rPr lang="en-US" sz="190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www.reallygreatsite.com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424608" y="-1072654"/>
            <a:ext cx="11438784" cy="2839490"/>
            <a:chOff x="0" y="0"/>
            <a:chExt cx="3012684" cy="74784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12684" cy="747849"/>
            </a:xfrm>
            <a:custGeom>
              <a:avLst/>
              <a:gdLst/>
              <a:ahLst/>
              <a:cxnLst/>
              <a:rect l="l" t="t" r="r" b="b"/>
              <a:pathLst>
                <a:path w="3012684" h="747849">
                  <a:moveTo>
                    <a:pt x="39932" y="0"/>
                  </a:moveTo>
                  <a:lnTo>
                    <a:pt x="2972752" y="0"/>
                  </a:lnTo>
                  <a:cubicBezTo>
                    <a:pt x="2994806" y="0"/>
                    <a:pt x="3012684" y="17878"/>
                    <a:pt x="3012684" y="39932"/>
                  </a:cubicBezTo>
                  <a:lnTo>
                    <a:pt x="3012684" y="707917"/>
                  </a:lnTo>
                  <a:cubicBezTo>
                    <a:pt x="3012684" y="729971"/>
                    <a:pt x="2994806" y="747849"/>
                    <a:pt x="2972752" y="747849"/>
                  </a:cubicBezTo>
                  <a:lnTo>
                    <a:pt x="39932" y="747849"/>
                  </a:lnTo>
                  <a:cubicBezTo>
                    <a:pt x="17878" y="747849"/>
                    <a:pt x="0" y="729971"/>
                    <a:pt x="0" y="707917"/>
                  </a:cubicBezTo>
                  <a:lnTo>
                    <a:pt x="0" y="39932"/>
                  </a:lnTo>
                  <a:cubicBezTo>
                    <a:pt x="0" y="17878"/>
                    <a:pt x="17878" y="0"/>
                    <a:pt x="39932" y="0"/>
                  </a:cubicBezTo>
                  <a:close/>
                </a:path>
              </a:pathLst>
            </a:custGeom>
            <a:solidFill>
              <a:srgbClr val="E1EDFC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G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3012684" cy="7954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395527" y="1028700"/>
            <a:ext cx="1496945" cy="149694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188CC"/>
            </a:solidFill>
          </p:spPr>
          <p:txBody>
            <a:bodyPr/>
            <a:lstStyle/>
            <a:p>
              <a:endParaRPr lang="en-GH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8673581" y="1447879"/>
            <a:ext cx="940838" cy="658587"/>
          </a:xfrm>
          <a:custGeom>
            <a:avLst/>
            <a:gdLst/>
            <a:ahLst/>
            <a:cxnLst/>
            <a:rect l="l" t="t" r="r" b="b"/>
            <a:pathLst>
              <a:path w="940838" h="658587">
                <a:moveTo>
                  <a:pt x="0" y="0"/>
                </a:moveTo>
                <a:lnTo>
                  <a:pt x="940838" y="0"/>
                </a:lnTo>
                <a:lnTo>
                  <a:pt x="940838" y="658587"/>
                </a:lnTo>
                <a:lnTo>
                  <a:pt x="0" y="6585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grpSp>
        <p:nvGrpSpPr>
          <p:cNvPr id="17" name="Group 17"/>
          <p:cNvGrpSpPr/>
          <p:nvPr/>
        </p:nvGrpSpPr>
        <p:grpSpPr>
          <a:xfrm>
            <a:off x="0" y="8996715"/>
            <a:ext cx="18288000" cy="1290285"/>
            <a:chOff x="0" y="0"/>
            <a:chExt cx="4816593" cy="339828"/>
          </a:xfrm>
          <a:solidFill>
            <a:srgbClr val="00B0F0"/>
          </a:solidFill>
        </p:grpSpPr>
        <p:sp>
          <p:nvSpPr>
            <p:cNvPr id="18" name="Freeform 18"/>
            <p:cNvSpPr/>
            <p:nvPr/>
          </p:nvSpPr>
          <p:spPr>
            <a:xfrm>
              <a:off x="0" y="0"/>
              <a:ext cx="4816592" cy="339828"/>
            </a:xfrm>
            <a:custGeom>
              <a:avLst/>
              <a:gdLst/>
              <a:ahLst/>
              <a:cxnLst/>
              <a:rect l="l" t="t" r="r" b="b"/>
              <a:pathLst>
                <a:path w="4816592" h="339828">
                  <a:moveTo>
                    <a:pt x="0" y="0"/>
                  </a:moveTo>
                  <a:lnTo>
                    <a:pt x="4816592" y="0"/>
                  </a:lnTo>
                  <a:lnTo>
                    <a:pt x="4816592" y="339828"/>
                  </a:lnTo>
                  <a:lnTo>
                    <a:pt x="0" y="339828"/>
                  </a:ln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H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4816593" cy="3874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3" name="Picture 2" descr="Graphical user interface, text">
            <a:extLst>
              <a:ext uri="{FF2B5EF4-FFF2-40B4-BE49-F238E27FC236}">
                <a16:creationId xmlns:a16="http://schemas.microsoft.com/office/drawing/2014/main" id="{672BC8E3-CAEE-FEF2-6E4A-219645663455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3194" y="9029700"/>
            <a:ext cx="4376890" cy="1066800"/>
          </a:xfrm>
          <a:prstGeom prst="rect">
            <a:avLst/>
          </a:prstGeom>
          <a:noFill/>
          <a:ln>
            <a:noFill/>
            <a:prstDash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55298-ABBD-C161-3918-979C519DA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5865B9B-3C24-F357-D12D-BF71175791B2}"/>
              </a:ext>
            </a:extLst>
          </p:cNvPr>
          <p:cNvSpPr txBox="1"/>
          <p:nvPr/>
        </p:nvSpPr>
        <p:spPr>
          <a:xfrm>
            <a:off x="4470689" y="3176727"/>
            <a:ext cx="9346622" cy="3896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58"/>
              </a:lnSpc>
            </a:pPr>
            <a:r>
              <a:rPr lang="en-US" sz="16848" b="1" dirty="0">
                <a:solidFill>
                  <a:srgbClr val="0E2F5F"/>
                </a:solidFill>
                <a:latin typeface="Barlow Condensed Heavy"/>
                <a:ea typeface="Barlow Condensed Heavy"/>
                <a:cs typeface="Barlow Condensed Heavy"/>
                <a:sym typeface="Barlow Condensed Heavy"/>
              </a:rPr>
              <a:t>THANK YOU!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EDCB33F0-4528-05DC-2ABC-FDBE4E9BB016}"/>
              </a:ext>
            </a:extLst>
          </p:cNvPr>
          <p:cNvSpPr/>
          <p:nvPr/>
        </p:nvSpPr>
        <p:spPr>
          <a:xfrm>
            <a:off x="7511163" y="7791225"/>
            <a:ext cx="305535" cy="302202"/>
          </a:xfrm>
          <a:custGeom>
            <a:avLst/>
            <a:gdLst/>
            <a:ahLst/>
            <a:cxnLst/>
            <a:rect l="l" t="t" r="r" b="b"/>
            <a:pathLst>
              <a:path w="305535" h="302202">
                <a:moveTo>
                  <a:pt x="0" y="0"/>
                </a:moveTo>
                <a:lnTo>
                  <a:pt x="305535" y="0"/>
                </a:lnTo>
                <a:lnTo>
                  <a:pt x="305535" y="302203"/>
                </a:lnTo>
                <a:lnTo>
                  <a:pt x="0" y="3022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07CBA1F-860E-77BF-56E8-C39947CFD133}"/>
              </a:ext>
            </a:extLst>
          </p:cNvPr>
          <p:cNvSpPr txBox="1"/>
          <p:nvPr/>
        </p:nvSpPr>
        <p:spPr>
          <a:xfrm>
            <a:off x="7991226" y="7772175"/>
            <a:ext cx="3009626" cy="30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3"/>
              </a:lnSpc>
            </a:pPr>
            <a:r>
              <a:rPr lang="en-US" sz="190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www.reallygreatsite.com</a:t>
            </a: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9DC54FC9-0CFE-74DC-A243-DBBC9C07632C}"/>
              </a:ext>
            </a:extLst>
          </p:cNvPr>
          <p:cNvGrpSpPr/>
          <p:nvPr/>
        </p:nvGrpSpPr>
        <p:grpSpPr>
          <a:xfrm>
            <a:off x="3424608" y="-1072654"/>
            <a:ext cx="11438784" cy="2839490"/>
            <a:chOff x="0" y="0"/>
            <a:chExt cx="3012684" cy="74784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141F487-53A3-C3EB-4EAF-757D7F716743}"/>
                </a:ext>
              </a:extLst>
            </p:cNvPr>
            <p:cNvSpPr/>
            <p:nvPr/>
          </p:nvSpPr>
          <p:spPr>
            <a:xfrm>
              <a:off x="0" y="0"/>
              <a:ext cx="3012684" cy="747849"/>
            </a:xfrm>
            <a:custGeom>
              <a:avLst/>
              <a:gdLst/>
              <a:ahLst/>
              <a:cxnLst/>
              <a:rect l="l" t="t" r="r" b="b"/>
              <a:pathLst>
                <a:path w="3012684" h="747849">
                  <a:moveTo>
                    <a:pt x="39932" y="0"/>
                  </a:moveTo>
                  <a:lnTo>
                    <a:pt x="2972752" y="0"/>
                  </a:lnTo>
                  <a:cubicBezTo>
                    <a:pt x="2994806" y="0"/>
                    <a:pt x="3012684" y="17878"/>
                    <a:pt x="3012684" y="39932"/>
                  </a:cubicBezTo>
                  <a:lnTo>
                    <a:pt x="3012684" y="707917"/>
                  </a:lnTo>
                  <a:cubicBezTo>
                    <a:pt x="3012684" y="729971"/>
                    <a:pt x="2994806" y="747849"/>
                    <a:pt x="2972752" y="747849"/>
                  </a:cubicBezTo>
                  <a:lnTo>
                    <a:pt x="39932" y="747849"/>
                  </a:lnTo>
                  <a:cubicBezTo>
                    <a:pt x="17878" y="747849"/>
                    <a:pt x="0" y="729971"/>
                    <a:pt x="0" y="707917"/>
                  </a:cubicBezTo>
                  <a:lnTo>
                    <a:pt x="0" y="39932"/>
                  </a:lnTo>
                  <a:cubicBezTo>
                    <a:pt x="0" y="17878"/>
                    <a:pt x="17878" y="0"/>
                    <a:pt x="39932" y="0"/>
                  </a:cubicBezTo>
                  <a:close/>
                </a:path>
              </a:pathLst>
            </a:custGeom>
            <a:solidFill>
              <a:srgbClr val="E1EDFC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GH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41CA52E-9696-25C7-EDC1-8084525AD90A}"/>
                </a:ext>
              </a:extLst>
            </p:cNvPr>
            <p:cNvSpPr txBox="1"/>
            <p:nvPr/>
          </p:nvSpPr>
          <p:spPr>
            <a:xfrm>
              <a:off x="0" y="-47625"/>
              <a:ext cx="3012684" cy="7954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8E626C1C-A105-8632-A247-9CDCF757EE4C}"/>
              </a:ext>
            </a:extLst>
          </p:cNvPr>
          <p:cNvSpPr/>
          <p:nvPr/>
        </p:nvSpPr>
        <p:spPr>
          <a:xfrm>
            <a:off x="8673581" y="1447879"/>
            <a:ext cx="940838" cy="658587"/>
          </a:xfrm>
          <a:custGeom>
            <a:avLst/>
            <a:gdLst/>
            <a:ahLst/>
            <a:cxnLst/>
            <a:rect l="l" t="t" r="r" b="b"/>
            <a:pathLst>
              <a:path w="940838" h="658587">
                <a:moveTo>
                  <a:pt x="0" y="0"/>
                </a:moveTo>
                <a:lnTo>
                  <a:pt x="940838" y="0"/>
                </a:lnTo>
                <a:lnTo>
                  <a:pt x="940838" y="658587"/>
                </a:lnTo>
                <a:lnTo>
                  <a:pt x="0" y="6585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49065D5-5070-3341-34B5-92C31A55FA28}"/>
              </a:ext>
            </a:extLst>
          </p:cNvPr>
          <p:cNvSpPr/>
          <p:nvPr/>
        </p:nvSpPr>
        <p:spPr>
          <a:xfrm>
            <a:off x="3424608" y="4750679"/>
            <a:ext cx="1519327" cy="469610"/>
          </a:xfrm>
          <a:custGeom>
            <a:avLst/>
            <a:gdLst/>
            <a:ahLst/>
            <a:cxnLst/>
            <a:rect l="l" t="t" r="r" b="b"/>
            <a:pathLst>
              <a:path w="1519327" h="469610">
                <a:moveTo>
                  <a:pt x="0" y="0"/>
                </a:moveTo>
                <a:lnTo>
                  <a:pt x="1519327" y="0"/>
                </a:lnTo>
                <a:lnTo>
                  <a:pt x="1519327" y="469610"/>
                </a:lnTo>
                <a:lnTo>
                  <a:pt x="0" y="4696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3C020553-EA0D-4089-DCD6-29040BDE77D7}"/>
              </a:ext>
            </a:extLst>
          </p:cNvPr>
          <p:cNvSpPr/>
          <p:nvPr/>
        </p:nvSpPr>
        <p:spPr>
          <a:xfrm flipH="1">
            <a:off x="13344065" y="4750679"/>
            <a:ext cx="1519327" cy="469610"/>
          </a:xfrm>
          <a:custGeom>
            <a:avLst/>
            <a:gdLst/>
            <a:ahLst/>
            <a:cxnLst/>
            <a:rect l="l" t="t" r="r" b="b"/>
            <a:pathLst>
              <a:path w="1519327" h="469610">
                <a:moveTo>
                  <a:pt x="1519327" y="0"/>
                </a:moveTo>
                <a:lnTo>
                  <a:pt x="0" y="0"/>
                </a:lnTo>
                <a:lnTo>
                  <a:pt x="0" y="469610"/>
                </a:lnTo>
                <a:lnTo>
                  <a:pt x="1519327" y="469610"/>
                </a:lnTo>
                <a:lnTo>
                  <a:pt x="151932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H"/>
          </a:p>
        </p:txBody>
      </p:sp>
      <p:grpSp>
        <p:nvGrpSpPr>
          <p:cNvPr id="17" name="Group 17">
            <a:extLst>
              <a:ext uri="{FF2B5EF4-FFF2-40B4-BE49-F238E27FC236}">
                <a16:creationId xmlns:a16="http://schemas.microsoft.com/office/drawing/2014/main" id="{64D436A5-AD71-E761-34CD-E55FBD95F458}"/>
              </a:ext>
            </a:extLst>
          </p:cNvPr>
          <p:cNvGrpSpPr/>
          <p:nvPr/>
        </p:nvGrpSpPr>
        <p:grpSpPr>
          <a:xfrm>
            <a:off x="0" y="8996715"/>
            <a:ext cx="18288000" cy="1290285"/>
            <a:chOff x="0" y="0"/>
            <a:chExt cx="4816593" cy="339828"/>
          </a:xfrm>
          <a:solidFill>
            <a:srgbClr val="00B0F0"/>
          </a:solidFill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C9778D01-6BE0-8E67-B2CD-EE2511F8A15E}"/>
                </a:ext>
              </a:extLst>
            </p:cNvPr>
            <p:cNvSpPr/>
            <p:nvPr/>
          </p:nvSpPr>
          <p:spPr>
            <a:xfrm>
              <a:off x="0" y="0"/>
              <a:ext cx="4816592" cy="339828"/>
            </a:xfrm>
            <a:custGeom>
              <a:avLst/>
              <a:gdLst/>
              <a:ahLst/>
              <a:cxnLst/>
              <a:rect l="l" t="t" r="r" b="b"/>
              <a:pathLst>
                <a:path w="4816592" h="339828">
                  <a:moveTo>
                    <a:pt x="0" y="0"/>
                  </a:moveTo>
                  <a:lnTo>
                    <a:pt x="4816592" y="0"/>
                  </a:lnTo>
                  <a:lnTo>
                    <a:pt x="4816592" y="339828"/>
                  </a:lnTo>
                  <a:lnTo>
                    <a:pt x="0" y="339828"/>
                  </a:ln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H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A281BCD2-5FD6-11D9-20B9-A6087B8DCE1B}"/>
                </a:ext>
              </a:extLst>
            </p:cNvPr>
            <p:cNvSpPr txBox="1"/>
            <p:nvPr/>
          </p:nvSpPr>
          <p:spPr>
            <a:xfrm>
              <a:off x="0" y="-47625"/>
              <a:ext cx="4816593" cy="3874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3" name="Picture 2" descr="Graphical user interface, text">
            <a:extLst>
              <a:ext uri="{FF2B5EF4-FFF2-40B4-BE49-F238E27FC236}">
                <a16:creationId xmlns:a16="http://schemas.microsoft.com/office/drawing/2014/main" id="{8E16409B-8438-A791-11A5-155A79004635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3194" y="9029700"/>
            <a:ext cx="4376890" cy="106680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1533405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</TotalTime>
  <Words>674</Words>
  <Application>Microsoft Office PowerPoint</Application>
  <PresentationFormat>Custom</PresentationFormat>
  <Paragraphs>81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Wingdings</vt:lpstr>
      <vt:lpstr>Aileron</vt:lpstr>
      <vt:lpstr>Aileron Heavy</vt:lpstr>
      <vt:lpstr>Arial</vt:lpstr>
      <vt:lpstr>Akzidenz-Grotesk Heavy</vt:lpstr>
      <vt:lpstr>Calibri</vt:lpstr>
      <vt:lpstr>Aileron Bold</vt:lpstr>
      <vt:lpstr>Aileron Ultra-Bold</vt:lpstr>
      <vt:lpstr>Aptos</vt:lpstr>
      <vt:lpstr>Barlow Condensed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 Text Magic Studio Magic Design for Presentations L&amp;P</dc:title>
  <dc:creator>Papisdaff Abdullah Ali</dc:creator>
  <cp:lastModifiedBy>Papisdaff Abdullah Ali</cp:lastModifiedBy>
  <cp:revision>28</cp:revision>
  <dcterms:created xsi:type="dcterms:W3CDTF">2006-08-16T00:00:00Z</dcterms:created>
  <dcterms:modified xsi:type="dcterms:W3CDTF">2025-06-20T10:19:52Z</dcterms:modified>
  <dc:identifier>DAGqnMVMDkk</dc:identifier>
</cp:coreProperties>
</file>